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handoutMasterIdLst>
    <p:handoutMasterId r:id="rId45"/>
  </p:handoutMasterIdLst>
  <p:sldIdLst>
    <p:sldId id="256" r:id="rId2"/>
    <p:sldId id="451" r:id="rId3"/>
    <p:sldId id="462" r:id="rId4"/>
    <p:sldId id="468" r:id="rId5"/>
    <p:sldId id="450" r:id="rId6"/>
    <p:sldId id="460" r:id="rId7"/>
    <p:sldId id="461" r:id="rId8"/>
    <p:sldId id="452" r:id="rId9"/>
    <p:sldId id="454" r:id="rId10"/>
    <p:sldId id="455" r:id="rId11"/>
    <p:sldId id="448" r:id="rId12"/>
    <p:sldId id="432" r:id="rId13"/>
    <p:sldId id="377" r:id="rId14"/>
    <p:sldId id="393" r:id="rId15"/>
    <p:sldId id="463" r:id="rId16"/>
    <p:sldId id="370" r:id="rId17"/>
    <p:sldId id="371" r:id="rId18"/>
    <p:sldId id="372" r:id="rId19"/>
    <p:sldId id="373" r:id="rId20"/>
    <p:sldId id="412" r:id="rId21"/>
    <p:sldId id="444" r:id="rId22"/>
    <p:sldId id="456" r:id="rId23"/>
    <p:sldId id="433" r:id="rId24"/>
    <p:sldId id="434" r:id="rId25"/>
    <p:sldId id="435" r:id="rId26"/>
    <p:sldId id="440" r:id="rId27"/>
    <p:sldId id="465" r:id="rId28"/>
    <p:sldId id="415" r:id="rId29"/>
    <p:sldId id="441" r:id="rId30"/>
    <p:sldId id="417" r:id="rId31"/>
    <p:sldId id="458" r:id="rId32"/>
    <p:sldId id="466" r:id="rId33"/>
    <p:sldId id="469" r:id="rId34"/>
    <p:sldId id="437" r:id="rId35"/>
    <p:sldId id="418" r:id="rId36"/>
    <p:sldId id="471" r:id="rId37"/>
    <p:sldId id="438" r:id="rId38"/>
    <p:sldId id="467" r:id="rId39"/>
    <p:sldId id="425" r:id="rId40"/>
    <p:sldId id="470" r:id="rId41"/>
    <p:sldId id="426" r:id="rId42"/>
    <p:sldId id="390"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110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2" autoAdjust="0"/>
    <p:restoredTop sz="87082" autoAdjust="0"/>
  </p:normalViewPr>
  <p:slideViewPr>
    <p:cSldViewPr snapToGrid="0" snapToObjects="1">
      <p:cViewPr>
        <p:scale>
          <a:sx n="99" d="100"/>
          <a:sy n="99" d="100"/>
        </p:scale>
        <p:origin x="-2504" y="-24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2466813-0DC3-B54D-875A-8E529853B5E9}" type="datetimeFigureOut">
              <a:rPr lang="en-US" smtClean="0"/>
              <a:t>19-02-19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92FC7D6-119D-7646-8DC7-4F7927D44808}" type="slidenum">
              <a:rPr lang="en-US" smtClean="0"/>
              <a:t>‹#›</a:t>
            </a:fld>
            <a:endParaRPr lang="en-US"/>
          </a:p>
        </p:txBody>
      </p:sp>
    </p:spTree>
    <p:extLst>
      <p:ext uri="{BB962C8B-B14F-4D97-AF65-F5344CB8AC3E}">
        <p14:creationId xmlns:p14="http://schemas.microsoft.com/office/powerpoint/2010/main" val="3624758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EF1597-8CD8-D844-BA52-1CCF3EDE1B0B}" type="datetimeFigureOut">
              <a:rPr lang="en-US" smtClean="0"/>
              <a:t>19-02-19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64FB8B2-23F0-0946-9266-1716EC5514B9}" type="slidenum">
              <a:rPr lang="en-US" smtClean="0"/>
              <a:t>‹#›</a:t>
            </a:fld>
            <a:endParaRPr lang="en-US"/>
          </a:p>
        </p:txBody>
      </p:sp>
    </p:spTree>
    <p:extLst>
      <p:ext uri="{BB962C8B-B14F-4D97-AF65-F5344CB8AC3E}">
        <p14:creationId xmlns:p14="http://schemas.microsoft.com/office/powerpoint/2010/main" val="55247315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a:t>
            </a:r>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5</a:t>
            </a:fld>
            <a:endParaRPr lang="en-US"/>
          </a:p>
        </p:txBody>
      </p:sp>
    </p:spTree>
    <p:extLst>
      <p:ext uri="{BB962C8B-B14F-4D97-AF65-F5344CB8AC3E}">
        <p14:creationId xmlns:p14="http://schemas.microsoft.com/office/powerpoint/2010/main" val="31986085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Here’s as example to show you what I mean</a:t>
            </a:r>
          </a:p>
          <a:p>
            <a:pPr marL="228600" indent="-228600">
              <a:buFont typeface="+mj-lt"/>
              <a:buAutoNum type="arabicPeriod"/>
            </a:pPr>
            <a:r>
              <a:rPr lang="en-US" dirty="0" smtClean="0"/>
              <a:t>This is the 16S </a:t>
            </a:r>
            <a:r>
              <a:rPr lang="en-US" dirty="0" err="1" smtClean="0"/>
              <a:t>rRNA</a:t>
            </a:r>
            <a:r>
              <a:rPr lang="en-US" baseline="0" dirty="0" smtClean="0"/>
              <a:t> gene sequencing output of the human vaginal microbiome. Each bar is a sample and each color is a taxonomic member of the community</a:t>
            </a:r>
          </a:p>
          <a:p>
            <a:pPr marL="228600" indent="-228600">
              <a:buFont typeface="+mj-lt"/>
              <a:buAutoNum type="arabicPeriod"/>
            </a:pPr>
            <a:r>
              <a:rPr lang="en-US" baseline="0" dirty="0" smtClean="0"/>
              <a:t>Under typical healthy conditions is it a </a:t>
            </a:r>
            <a:r>
              <a:rPr lang="en-US" b="1" baseline="0" dirty="0" smtClean="0"/>
              <a:t>low diversity</a:t>
            </a:r>
            <a:r>
              <a:rPr lang="en-US" b="0" baseline="0" dirty="0" smtClean="0"/>
              <a:t> community with each sample dominated by one species of these blue Lactobacilli</a:t>
            </a:r>
            <a:endParaRPr lang="en-US" baseline="0" dirty="0" smtClean="0"/>
          </a:p>
          <a:p>
            <a:pPr marL="228600" indent="-228600">
              <a:buFont typeface="+mj-lt"/>
              <a:buAutoNum type="arabicPeriod"/>
            </a:pPr>
            <a:r>
              <a:rPr lang="en-US" b="1" baseline="0" dirty="0" smtClean="0"/>
              <a:t>A dysbiotic shift can </a:t>
            </a:r>
            <a:r>
              <a:rPr lang="en-US" b="0" baseline="0" dirty="0" smtClean="0"/>
              <a:t>happen where there is a drastic change to a high-diversity community called </a:t>
            </a:r>
            <a:r>
              <a:rPr lang="en-US" b="1" baseline="0" dirty="0" smtClean="0"/>
              <a:t>bacterial vaginosis (BV)</a:t>
            </a:r>
            <a:r>
              <a:rPr lang="en-CA" b="1" baseline="0" dirty="0" smtClean="0"/>
              <a:t> </a:t>
            </a:r>
            <a:r>
              <a:rPr lang="en-CA" b="0" baseline="0" dirty="0" smtClean="0"/>
              <a:t>on the right. You can hopefully see they are quite different communities</a:t>
            </a:r>
            <a:endParaRPr lang="en-US" b="1" baseline="0" dirty="0" smtClean="0"/>
          </a:p>
          <a:p>
            <a:pPr marL="228600" indent="-228600">
              <a:buFont typeface="+mj-lt"/>
              <a:buAutoNum type="arabicPeriod"/>
            </a:pPr>
            <a:r>
              <a:rPr lang="en-US" b="1" baseline="0" dirty="0" smtClean="0"/>
              <a:t>Click: </a:t>
            </a:r>
            <a:r>
              <a:rPr lang="en-US" b="0" baseline="0" dirty="0" smtClean="0"/>
              <a:t>Some organisms change abundance, like Lactobacillus iners</a:t>
            </a:r>
          </a:p>
          <a:p>
            <a:pPr marL="228600" indent="-228600">
              <a:buFont typeface="+mj-lt"/>
              <a:buAutoNum type="arabicPeriod"/>
            </a:pPr>
            <a:r>
              <a:rPr lang="en-US" b="1" baseline="0" dirty="0" smtClean="0"/>
              <a:t>Click:</a:t>
            </a:r>
            <a:r>
              <a:rPr lang="en-US" b="0" baseline="0" dirty="0" smtClean="0"/>
              <a:t> Some organisms present in one condition are almost entirely absent in another like </a:t>
            </a:r>
            <a:r>
              <a:rPr lang="en-US" b="0" baseline="0" dirty="0" err="1" smtClean="0"/>
              <a:t>Atopobium</a:t>
            </a:r>
            <a:endParaRPr lang="en-US" b="1" baseline="0" dirty="0" smtClean="0"/>
          </a:p>
        </p:txBody>
      </p:sp>
      <p:sp>
        <p:nvSpPr>
          <p:cNvPr id="4" name="Slide Number Placeholder 3"/>
          <p:cNvSpPr>
            <a:spLocks noGrp="1"/>
          </p:cNvSpPr>
          <p:nvPr>
            <p:ph type="sldNum" sz="quarter" idx="10"/>
          </p:nvPr>
        </p:nvSpPr>
        <p:spPr/>
        <p:txBody>
          <a:bodyPr/>
          <a:lstStyle/>
          <a:p>
            <a:fld id="{77FCA3EA-7909-C44C-89C5-47F92F1793A5}" type="slidenum">
              <a:rPr lang="en-US" altLang="en-US" smtClean="0"/>
              <a:pPr/>
              <a:t>23</a:t>
            </a:fld>
            <a:endParaRPr lang="en-US" altLang="en-US"/>
          </a:p>
        </p:txBody>
      </p:sp>
    </p:spTree>
    <p:extLst>
      <p:ext uri="{BB962C8B-B14F-4D97-AF65-F5344CB8AC3E}">
        <p14:creationId xmlns:p14="http://schemas.microsoft.com/office/powerpoint/2010/main" val="16703822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smtClean="0"/>
              <a:t>This is a very distilled down workflow for how we generated the data</a:t>
            </a:r>
          </a:p>
          <a:p>
            <a:pPr marL="228600" indent="-228600">
              <a:buFont typeface="+mj-lt"/>
              <a:buAutoNum type="arabicPeriod"/>
            </a:pPr>
            <a:r>
              <a:rPr lang="en-US" baseline="0" dirty="0" smtClean="0"/>
              <a:t>There are a few steps before, but we get to a point where we have </a:t>
            </a:r>
            <a:r>
              <a:rPr lang="en-CA" baseline="0" dirty="0" smtClean="0"/>
              <a:t>enriched </a:t>
            </a:r>
            <a:r>
              <a:rPr lang="en-US" baseline="0" dirty="0" smtClean="0"/>
              <a:t>bacterial mRNA reads</a:t>
            </a:r>
          </a:p>
          <a:p>
            <a:pPr marL="685800" lvl="1" indent="-228600">
              <a:buFont typeface="+mj-lt"/>
              <a:buAutoNum type="arabicPeriod"/>
            </a:pPr>
            <a:r>
              <a:rPr lang="en-US" baseline="0" dirty="0" smtClean="0"/>
              <a:t>We then do two things:</a:t>
            </a:r>
          </a:p>
          <a:p>
            <a:pPr marL="1143000" lvl="2" indent="-228600">
              <a:buFont typeface="+mj-lt"/>
              <a:buAutoNum type="arabicPeriod"/>
            </a:pPr>
            <a:r>
              <a:rPr lang="en-US" baseline="0" dirty="0" smtClean="0"/>
              <a:t>1. Collect putative coding sequences from reference genomes</a:t>
            </a:r>
            <a:endParaRPr lang="en-CA" baseline="0" dirty="0" smtClean="0"/>
          </a:p>
          <a:p>
            <a:pPr marL="1143000" lvl="2" indent="-228600">
              <a:buFont typeface="+mj-lt"/>
              <a:buAutoNum type="arabicPeriod"/>
            </a:pPr>
            <a:r>
              <a:rPr lang="en-CA" baseline="0" dirty="0" smtClean="0"/>
              <a:t>Assemble de-novo and predict open reading frames (ORFs)</a:t>
            </a:r>
          </a:p>
          <a:p>
            <a:pPr marL="228600" lvl="0" indent="-228600">
              <a:buFont typeface="+mj-lt"/>
              <a:buAutoNum type="arabicPeriod"/>
            </a:pPr>
            <a:r>
              <a:rPr lang="en-CA" baseline="0" dirty="0" smtClean="0"/>
              <a:t>The sequences are clusters into 90% sequences identity </a:t>
            </a:r>
            <a:r>
              <a:rPr lang="en-CA" baseline="0" dirty="0" err="1" smtClean="0"/>
              <a:t>refseqs</a:t>
            </a:r>
            <a:r>
              <a:rPr lang="en-CA" baseline="0" dirty="0" smtClean="0"/>
              <a:t> that we map to</a:t>
            </a:r>
          </a:p>
          <a:p>
            <a:pPr marL="685800" lvl="1" indent="-228600">
              <a:buFont typeface="+mj-lt"/>
              <a:buAutoNum type="arabicPeriod"/>
            </a:pPr>
            <a:r>
              <a:rPr lang="en-CA" baseline="0" dirty="0" smtClean="0"/>
              <a:t>From these we retain the organism or taxonomic information</a:t>
            </a:r>
          </a:p>
          <a:p>
            <a:pPr marL="685800" lvl="1" indent="-228600">
              <a:buFont typeface="+mj-lt"/>
              <a:buAutoNum type="arabicPeriod"/>
            </a:pPr>
            <a:r>
              <a:rPr lang="en-CA" b="1" baseline="0" dirty="0" smtClean="0"/>
              <a:t>But we also </a:t>
            </a:r>
            <a:r>
              <a:rPr lang="en-CA" b="0" baseline="0" dirty="0" smtClean="0"/>
              <a:t>take those </a:t>
            </a:r>
            <a:r>
              <a:rPr lang="en-CA" b="0" baseline="0" dirty="0" err="1" smtClean="0"/>
              <a:t>refseqs</a:t>
            </a:r>
            <a:r>
              <a:rPr lang="en-CA" b="0" baseline="0" dirty="0" smtClean="0"/>
              <a:t> and group them functionally using the SEED subsystem database</a:t>
            </a:r>
            <a:endParaRPr lang="en-CA" b="1" baseline="0" dirty="0" smtClean="0"/>
          </a:p>
          <a:p>
            <a:pPr marL="228600" lvl="0" indent="-228600">
              <a:buFont typeface="+mj-lt"/>
              <a:buAutoNum type="arabicPeriod"/>
            </a:pPr>
            <a:endParaRPr lang="en-CA" baseline="0" dirty="0" smtClean="0"/>
          </a:p>
        </p:txBody>
      </p:sp>
      <p:sp>
        <p:nvSpPr>
          <p:cNvPr id="4" name="Slide Number Placeholder 3"/>
          <p:cNvSpPr>
            <a:spLocks noGrp="1"/>
          </p:cNvSpPr>
          <p:nvPr>
            <p:ph type="sldNum" sz="quarter" idx="10"/>
          </p:nvPr>
        </p:nvSpPr>
        <p:spPr/>
        <p:txBody>
          <a:bodyPr/>
          <a:lstStyle/>
          <a:p>
            <a:fld id="{77FCA3EA-7909-C44C-89C5-47F92F1793A5}" type="slidenum">
              <a:rPr lang="en-US" altLang="en-US" smtClean="0"/>
              <a:pPr/>
              <a:t>24</a:t>
            </a:fld>
            <a:endParaRPr lang="en-US" altLang="en-US"/>
          </a:p>
        </p:txBody>
      </p:sp>
    </p:spTree>
    <p:extLst>
      <p:ext uri="{BB962C8B-B14F-4D97-AF65-F5344CB8AC3E}">
        <p14:creationId xmlns:p14="http://schemas.microsoft.com/office/powerpoint/2010/main" val="1686105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These are the same data I</a:t>
            </a:r>
            <a:r>
              <a:rPr lang="en-US" baseline="0" dirty="0" smtClean="0"/>
              <a:t> just showed you, but represented in </a:t>
            </a:r>
            <a:r>
              <a:rPr lang="en-US" b="1" baseline="0" dirty="0" smtClean="0"/>
              <a:t>taxonomic abundance </a:t>
            </a:r>
            <a:r>
              <a:rPr lang="en-US" b="1" baseline="0" dirty="0" err="1" smtClean="0"/>
              <a:t>barplots</a:t>
            </a:r>
            <a:r>
              <a:rPr lang="en-US" b="1" baseline="0" dirty="0" smtClean="0"/>
              <a:t> </a:t>
            </a:r>
            <a:r>
              <a:rPr lang="en-US" baseline="0" dirty="0" smtClean="0"/>
              <a:t>at both using 16S (</a:t>
            </a:r>
            <a:r>
              <a:rPr lang="en-US" b="1" baseline="0" dirty="0" smtClean="0"/>
              <a:t>top</a:t>
            </a:r>
            <a:r>
              <a:rPr lang="en-US" b="0" baseline="0" dirty="0" smtClean="0"/>
              <a:t>) and by mRNA (</a:t>
            </a:r>
            <a:r>
              <a:rPr lang="en-US" b="1" baseline="0" dirty="0" smtClean="0"/>
              <a:t>bottom</a:t>
            </a:r>
            <a:r>
              <a:rPr lang="en-US" b="0" baseline="0" dirty="0" smtClean="0"/>
              <a:t>)</a:t>
            </a:r>
            <a:endParaRPr lang="en-US" baseline="0" dirty="0" smtClean="0"/>
          </a:p>
          <a:p>
            <a:pPr marL="228600" indent="-228600">
              <a:buAutoNum type="arabicPeriod"/>
            </a:pPr>
            <a:r>
              <a:rPr lang="en-US" baseline="0" dirty="0" smtClean="0"/>
              <a:t>By hierarchical clustering of the transcriptome, there are </a:t>
            </a:r>
            <a:r>
              <a:rPr lang="en-US" b="1" baseline="0" dirty="0" smtClean="0"/>
              <a:t>four main</a:t>
            </a:r>
            <a:r>
              <a:rPr lang="en-US" b="0" baseline="0" dirty="0" smtClean="0"/>
              <a:t> subgroups: two associated with health on the left in blue, and two associated with BV on the right</a:t>
            </a:r>
          </a:p>
          <a:p>
            <a:pPr marL="228600" indent="-228600">
              <a:buAutoNum type="arabicPeriod"/>
            </a:pPr>
            <a:r>
              <a:rPr lang="en-US" b="0" baseline="0" dirty="0" smtClean="0"/>
              <a:t>What I want to show you is the </a:t>
            </a:r>
            <a:r>
              <a:rPr lang="en-US" b="1" baseline="0" dirty="0" smtClean="0"/>
              <a:t>difference</a:t>
            </a:r>
            <a:r>
              <a:rPr lang="en-US" b="0" baseline="0" dirty="0" smtClean="0"/>
              <a:t> between the taxonomic contributions at the 16S level (</a:t>
            </a:r>
            <a:r>
              <a:rPr lang="en-US" b="1" baseline="0" dirty="0" smtClean="0"/>
              <a:t>the top plot</a:t>
            </a:r>
            <a:r>
              <a:rPr lang="en-US" b="0" baseline="0" dirty="0" smtClean="0"/>
              <a:t>) compared to the taxonomic contributions from the mRNA level (</a:t>
            </a:r>
            <a:r>
              <a:rPr lang="en-US" b="1" baseline="0" dirty="0" smtClean="0"/>
              <a:t>bottom plot</a:t>
            </a:r>
            <a:r>
              <a:rPr lang="en-US" b="0" baseline="0" dirty="0" smtClean="0"/>
              <a:t>)</a:t>
            </a:r>
          </a:p>
          <a:p>
            <a:pPr marL="685800" lvl="1" indent="-228600">
              <a:buAutoNum type="arabicPeriod"/>
            </a:pPr>
            <a:r>
              <a:rPr lang="en-US" b="0" baseline="0" dirty="0" smtClean="0"/>
              <a:t>This is summarized per taxon in the boxplots on the left</a:t>
            </a:r>
          </a:p>
          <a:p>
            <a:pPr marL="1143000" lvl="2" indent="-228600">
              <a:buAutoNum type="arabicPeriod"/>
            </a:pPr>
            <a:r>
              <a:rPr lang="en-US" b="0" baseline="0" dirty="0" smtClean="0"/>
              <a:t>In some cases, like the </a:t>
            </a:r>
            <a:r>
              <a:rPr lang="en-US" b="1" baseline="0" dirty="0" smtClean="0"/>
              <a:t>blue L. </a:t>
            </a:r>
            <a:r>
              <a:rPr lang="en-US" b="1" baseline="0" dirty="0" err="1" smtClean="0"/>
              <a:t>crispatus</a:t>
            </a:r>
            <a:r>
              <a:rPr lang="en-US" b="0" baseline="0" dirty="0" smtClean="0"/>
              <a:t> organism, it’s punching above it’s weight and contributing more transcriptionally than you’d expect</a:t>
            </a:r>
          </a:p>
          <a:p>
            <a:pPr marL="1143000" lvl="2" indent="-228600">
              <a:buAutoNum type="arabicPeriod"/>
            </a:pPr>
            <a:r>
              <a:rPr lang="en-US" b="0" baseline="0" dirty="0" smtClean="0"/>
              <a:t>And in other cases, like the </a:t>
            </a:r>
            <a:r>
              <a:rPr lang="en-US" b="1" baseline="0" dirty="0" smtClean="0"/>
              <a:t>white </a:t>
            </a:r>
            <a:r>
              <a:rPr lang="en-US" b="1" baseline="0" dirty="0" err="1" smtClean="0"/>
              <a:t>Atopobium</a:t>
            </a:r>
            <a:r>
              <a:rPr lang="en-US" b="1" baseline="0" dirty="0" smtClean="0"/>
              <a:t> organism</a:t>
            </a:r>
            <a:r>
              <a:rPr lang="en-US" b="0" baseline="0" dirty="0" smtClean="0"/>
              <a:t> there is hardly any transcriptional activity compared to the 16S abundance</a:t>
            </a:r>
          </a:p>
        </p:txBody>
      </p:sp>
      <p:sp>
        <p:nvSpPr>
          <p:cNvPr id="4" name="Slide Number Placeholder 3"/>
          <p:cNvSpPr>
            <a:spLocks noGrp="1"/>
          </p:cNvSpPr>
          <p:nvPr>
            <p:ph type="sldNum" sz="quarter" idx="10"/>
          </p:nvPr>
        </p:nvSpPr>
        <p:spPr/>
        <p:txBody>
          <a:bodyPr/>
          <a:lstStyle/>
          <a:p>
            <a:fld id="{77FCA3EA-7909-C44C-89C5-47F92F1793A5}" type="slidenum">
              <a:rPr lang="en-US" altLang="en-US" smtClean="0"/>
              <a:pPr/>
              <a:t>25</a:t>
            </a:fld>
            <a:endParaRPr lang="en-US" altLang="en-US"/>
          </a:p>
        </p:txBody>
      </p:sp>
    </p:spTree>
    <p:extLst>
      <p:ext uri="{BB962C8B-B14F-4D97-AF65-F5344CB8AC3E}">
        <p14:creationId xmlns:p14="http://schemas.microsoft.com/office/powerpoint/2010/main" val="2220151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1" indent="-171450" algn="l" defTabSz="457200" rtl="0" eaLnBrk="0" fontAlgn="base" latinLnBrk="0" hangingPunct="0">
              <a:lnSpc>
                <a:spcPct val="100000"/>
              </a:lnSpc>
              <a:spcBef>
                <a:spcPct val="30000"/>
              </a:spcBef>
              <a:spcAft>
                <a:spcPct val="0"/>
              </a:spcAft>
              <a:buClrTx/>
              <a:buSzTx/>
              <a:buFontTx/>
              <a:buChar char="-"/>
              <a:tabLst/>
              <a:defRPr/>
            </a:pPr>
            <a:endParaRPr lang="en-US" altLang="en-US" sz="2000" dirty="0" smtClean="0">
              <a:ea typeface="ＭＳ Ｐゴシック" charset="-128"/>
            </a:endParaRPr>
          </a:p>
          <a:p>
            <a:pPr marL="171450" marR="0" lvl="1" indent="-171450" algn="l" defTabSz="457200" rtl="0" eaLnBrk="0" fontAlgn="base" latinLnBrk="0" hangingPunct="0">
              <a:lnSpc>
                <a:spcPct val="100000"/>
              </a:lnSpc>
              <a:spcBef>
                <a:spcPct val="30000"/>
              </a:spcBef>
              <a:spcAft>
                <a:spcPct val="0"/>
              </a:spcAft>
              <a:buClrTx/>
              <a:buSzTx/>
              <a:buFontTx/>
              <a:buChar char="-"/>
              <a:tabLst/>
              <a:defRPr/>
            </a:pPr>
            <a:r>
              <a:rPr lang="en-US" altLang="en-US" sz="2000" dirty="0" smtClean="0">
                <a:ea typeface="ＭＳ Ｐゴシック" charset="-128"/>
              </a:rPr>
              <a:t>----------------------------------</a:t>
            </a:r>
          </a:p>
          <a:p>
            <a:pPr marL="171450" marR="0" lvl="1" indent="-171450" algn="l" defTabSz="457200" rtl="0" eaLnBrk="0" fontAlgn="base" latinLnBrk="0" hangingPunct="0">
              <a:lnSpc>
                <a:spcPct val="100000"/>
              </a:lnSpc>
              <a:spcBef>
                <a:spcPct val="30000"/>
              </a:spcBef>
              <a:spcAft>
                <a:spcPct val="0"/>
              </a:spcAft>
              <a:buClrTx/>
              <a:buSzTx/>
              <a:buFontTx/>
              <a:buChar char="-"/>
              <a:tabLst/>
              <a:defRPr/>
            </a:pPr>
            <a:r>
              <a:rPr lang="en-US" altLang="en-US" sz="2000" dirty="0" smtClean="0">
                <a:ea typeface="ＭＳ Ｐゴシック" charset="-128"/>
              </a:rPr>
              <a:t>Inferring from 16S would be misleading: organism abundance and transcript abundance not necessarily related….and out to small molecules detected</a:t>
            </a:r>
            <a:endParaRPr lang="en-US" altLang="en-US" sz="1200" dirty="0" smtClean="0">
              <a:ea typeface="ＭＳ Ｐゴシック" charset="-128"/>
            </a:endParaRPr>
          </a:p>
          <a:p>
            <a:pPr marL="171450" indent="-171450">
              <a:buFontTx/>
              <a:buChar char="-"/>
            </a:pPr>
            <a:r>
              <a:rPr lang="en-US" altLang="en-US" sz="1200" dirty="0" smtClean="0">
                <a:ea typeface="ＭＳ Ｐゴシック" charset="-128"/>
              </a:rPr>
              <a:t>Still need </a:t>
            </a:r>
            <a:r>
              <a:rPr lang="en-US" altLang="en-US" sz="1200" dirty="0" err="1" smtClean="0">
                <a:ea typeface="ＭＳ Ｐゴシック" charset="-128"/>
              </a:rPr>
              <a:t>virome</a:t>
            </a:r>
            <a:r>
              <a:rPr lang="en-US" altLang="en-US" sz="1200" dirty="0" smtClean="0">
                <a:ea typeface="ＭＳ Ｐゴシック" charset="-128"/>
              </a:rPr>
              <a:t> and proteome, etc.</a:t>
            </a:r>
          </a:p>
          <a:p>
            <a:pPr marL="171450" marR="0" indent="-171450" algn="l" defTabSz="457200" rtl="0" eaLnBrk="0" fontAlgn="base" latinLnBrk="0" hangingPunct="0">
              <a:lnSpc>
                <a:spcPct val="100000"/>
              </a:lnSpc>
              <a:spcBef>
                <a:spcPct val="30000"/>
              </a:spcBef>
              <a:spcAft>
                <a:spcPct val="0"/>
              </a:spcAft>
              <a:buClrTx/>
              <a:buSzTx/>
              <a:buFontTx/>
              <a:buChar char="-"/>
              <a:tabLst/>
              <a:defRPr/>
            </a:pPr>
            <a:r>
              <a:rPr lang="en-US" altLang="en-US" sz="1200" dirty="0" smtClean="0">
                <a:ea typeface="ＭＳ Ｐゴシック" charset="-128"/>
              </a:rPr>
              <a:t>Describing the </a:t>
            </a:r>
            <a:r>
              <a:rPr lang="en-US" altLang="en-US" sz="1200" dirty="0" smtClean="0">
                <a:solidFill>
                  <a:srgbClr val="D34817"/>
                </a:solidFill>
                <a:ea typeface="ＭＳ Ｐゴシック" charset="-128"/>
              </a:rPr>
              <a:t>functional diversity through transcriptomics</a:t>
            </a:r>
            <a:r>
              <a:rPr lang="en-US" altLang="en-US" sz="1200" dirty="0" smtClean="0">
                <a:ea typeface="ＭＳ Ｐゴシック" charset="-128"/>
              </a:rPr>
              <a:t> gives insight to the response of bacteria to changes in environment and potential effects on host</a:t>
            </a:r>
          </a:p>
          <a:p>
            <a:pPr marL="171450" marR="0" indent="-171450" algn="l" defTabSz="457200" rtl="0" eaLnBrk="0" fontAlgn="base" latinLnBrk="0" hangingPunct="0">
              <a:lnSpc>
                <a:spcPct val="100000"/>
              </a:lnSpc>
              <a:spcBef>
                <a:spcPct val="30000"/>
              </a:spcBef>
              <a:spcAft>
                <a:spcPct val="0"/>
              </a:spcAft>
              <a:buClrTx/>
              <a:buSzTx/>
              <a:buFontTx/>
              <a:buChar char="-"/>
              <a:tabLst/>
              <a:defRPr/>
            </a:pPr>
            <a:r>
              <a:rPr lang="en-US" altLang="en-US" sz="1200" dirty="0" smtClean="0">
                <a:ea typeface="ＭＳ Ｐゴシック" charset="-128"/>
              </a:rPr>
              <a:t>A better “</a:t>
            </a:r>
            <a:r>
              <a:rPr lang="en-US" altLang="en-US" sz="1200" dirty="0" err="1" smtClean="0">
                <a:ea typeface="ＭＳ Ｐゴシック" charset="-128"/>
              </a:rPr>
              <a:t>omics</a:t>
            </a:r>
            <a:r>
              <a:rPr lang="en-US" altLang="en-US" sz="1200" dirty="0" smtClean="0">
                <a:ea typeface="ＭＳ Ｐゴシック" charset="-128"/>
              </a:rPr>
              <a:t>” understanding will allow us to target and modulate the microbiome in predictable ways</a:t>
            </a:r>
          </a:p>
          <a:p>
            <a:pPr marL="171450" marR="0" indent="-171450" algn="l" defTabSz="457200" rtl="0" eaLnBrk="0" fontAlgn="base" latinLnBrk="0" hangingPunct="0">
              <a:lnSpc>
                <a:spcPct val="100000"/>
              </a:lnSpc>
              <a:spcBef>
                <a:spcPct val="30000"/>
              </a:spcBef>
              <a:spcAft>
                <a:spcPct val="0"/>
              </a:spcAft>
              <a:buClrTx/>
              <a:buSzTx/>
              <a:buFontTx/>
              <a:buChar char="-"/>
              <a:tabLst/>
              <a:defRPr/>
            </a:pPr>
            <a:endParaRPr lang="en-US" altLang="en-US" sz="1200" dirty="0" smtClean="0">
              <a:ea typeface="ＭＳ Ｐゴシック" charset="-128"/>
            </a:endParaRPr>
          </a:p>
        </p:txBody>
      </p:sp>
      <p:sp>
        <p:nvSpPr>
          <p:cNvPr id="4" name="Slide Number Placeholder 3"/>
          <p:cNvSpPr>
            <a:spLocks noGrp="1"/>
          </p:cNvSpPr>
          <p:nvPr>
            <p:ph type="sldNum" sz="quarter" idx="10"/>
          </p:nvPr>
        </p:nvSpPr>
        <p:spPr/>
        <p:txBody>
          <a:bodyPr/>
          <a:lstStyle/>
          <a:p>
            <a:fld id="{77FCA3EA-7909-C44C-89C5-47F92F1793A5}" type="slidenum">
              <a:rPr lang="en-US" altLang="en-US" smtClean="0"/>
              <a:pPr/>
              <a:t>37</a:t>
            </a:fld>
            <a:endParaRPr lang="en-US" altLang="en-US"/>
          </a:p>
        </p:txBody>
      </p:sp>
    </p:spTree>
    <p:extLst>
      <p:ext uri="{BB962C8B-B14F-4D97-AF65-F5344CB8AC3E}">
        <p14:creationId xmlns:p14="http://schemas.microsoft.com/office/powerpoint/2010/main" val="10850518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Compositional data is analyzed based on the variance of the ratios between parts. Regardless of the approach the first step is to replace 0 values prior to clr transformation. This is an open problem, but the best current approaches incorporate Bayesian estimation. I am developing CoDaSeq, an integrated toolkit that adapts the tools used for compositional data analysis in other domains to the analysis if HTS. With these tools we can find outliers, perform exploratory data analysis, examine differential abundance and find associated variables. The toolkit is applicable to many different HTS designs including transcriptome, metagenome and 16S rRNA gene sequencing. The latter will be used as an esample, since these data are the least tractable to the CoDa approach</a:t>
            </a:r>
          </a:p>
        </p:txBody>
      </p:sp>
      <p:sp>
        <p:nvSpPr>
          <p:cNvPr id="4" name="Slide Number Placeholder 3"/>
          <p:cNvSpPr>
            <a:spLocks noGrp="1"/>
          </p:cNvSpPr>
          <p:nvPr>
            <p:ph type="sldNum" sz="quarter" idx="5"/>
          </p:nvPr>
        </p:nvSpPr>
        <p:spPr/>
        <p:txBody>
          <a:bodyPr/>
          <a:lstStyle/>
          <a:p>
            <a:pPr>
              <a:defRPr/>
            </a:pPr>
            <a:fld id="{511151E9-81A9-B048-ACF7-F2B886C15800}" type="slidenum">
              <a:rPr lang="en-US" smtClean="0"/>
              <a:pPr>
                <a:defRPr/>
              </a:pPr>
              <a:t>39</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40</a:t>
            </a:fld>
            <a:endParaRPr lang="en-US"/>
          </a:p>
        </p:txBody>
      </p:sp>
    </p:spTree>
    <p:extLst>
      <p:ext uri="{BB962C8B-B14F-4D97-AF65-F5344CB8AC3E}">
        <p14:creationId xmlns:p14="http://schemas.microsoft.com/office/powerpoint/2010/main" val="597063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Many more fragments than we can count</a:t>
            </a:r>
          </a:p>
        </p:txBody>
      </p:sp>
      <p:sp>
        <p:nvSpPr>
          <p:cNvPr id="4" name="Slide Number Placeholder 3"/>
          <p:cNvSpPr>
            <a:spLocks noGrp="1"/>
          </p:cNvSpPr>
          <p:nvPr>
            <p:ph type="sldNum" sz="quarter" idx="5"/>
          </p:nvPr>
        </p:nvSpPr>
        <p:spPr/>
        <p:txBody>
          <a:bodyPr/>
          <a:lstStyle/>
          <a:p>
            <a:pPr>
              <a:defRPr/>
            </a:pPr>
            <a:fld id="{74C11178-4F24-F047-BF39-749B523BBEA5}" type="slidenum">
              <a:rPr lang="en-US" smtClean="0"/>
              <a:pPr>
                <a:defRPr/>
              </a:pPr>
              <a:t>42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Complex</a:t>
            </a:r>
            <a:r>
              <a:rPr lang="en-US" baseline="0" dirty="0" smtClean="0"/>
              <a:t> data and everyone trusts </a:t>
            </a:r>
            <a:r>
              <a:rPr lang="en-US" baseline="0" dirty="0" err="1" smtClean="0"/>
              <a:t>everone</a:t>
            </a:r>
            <a:r>
              <a:rPr lang="en-US" baseline="0" dirty="0" smtClean="0"/>
              <a:t> else without necessarily having the domain-specific expertise needed</a:t>
            </a:r>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6</a:t>
            </a:fld>
            <a:endParaRPr lang="en-US"/>
          </a:p>
        </p:txBody>
      </p:sp>
    </p:spTree>
    <p:extLst>
      <p:ext uri="{BB962C8B-B14F-4D97-AF65-F5344CB8AC3E}">
        <p14:creationId xmlns:p14="http://schemas.microsoft.com/office/powerpoint/2010/main" val="597063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7</a:t>
            </a:fld>
            <a:endParaRPr lang="en-US"/>
          </a:p>
        </p:txBody>
      </p:sp>
    </p:spTree>
    <p:extLst>
      <p:ext uri="{BB962C8B-B14F-4D97-AF65-F5344CB8AC3E}">
        <p14:creationId xmlns:p14="http://schemas.microsoft.com/office/powerpoint/2010/main" val="597063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a:t>
            </a:r>
            <a:r>
              <a:rPr lang="en-US" baseline="0" dirty="0" smtClean="0"/>
              <a:t> choice along the way changes the results. Early data from </a:t>
            </a:r>
            <a:r>
              <a:rPr lang="en-US" baseline="0" dirty="0" err="1" smtClean="0"/>
              <a:t>pyrosequencing</a:t>
            </a:r>
            <a:r>
              <a:rPr lang="en-US" baseline="0" dirty="0" smtClean="0"/>
              <a:t> and V1-3, almost all later data collected on </a:t>
            </a:r>
            <a:r>
              <a:rPr lang="en-US" baseline="0" dirty="0" err="1" smtClean="0"/>
              <a:t>Illumina</a:t>
            </a:r>
            <a:r>
              <a:rPr lang="en-US" baseline="0" dirty="0" smtClean="0"/>
              <a:t> and V4</a:t>
            </a:r>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8</a:t>
            </a:fld>
            <a:endParaRPr lang="en-US"/>
          </a:p>
        </p:txBody>
      </p:sp>
    </p:spTree>
    <p:extLst>
      <p:ext uri="{BB962C8B-B14F-4D97-AF65-F5344CB8AC3E}">
        <p14:creationId xmlns:p14="http://schemas.microsoft.com/office/powerpoint/2010/main" val="597063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common</a:t>
            </a:r>
            <a:r>
              <a:rPr lang="en-US" baseline="0" dirty="0" smtClean="0"/>
              <a:t> to apply open or close OTU picking, to try rarefying or RLE transform, then to use Bray-Curtis, JSD, W and UW </a:t>
            </a:r>
            <a:r>
              <a:rPr lang="en-US" baseline="0" dirty="0" err="1" smtClean="0"/>
              <a:t>unifrac</a:t>
            </a:r>
            <a:r>
              <a:rPr lang="en-US" baseline="0" dirty="0" smtClean="0"/>
              <a:t> on the same dataset. Results are cherry picked. This is a major source of FP. The </a:t>
            </a:r>
            <a:r>
              <a:rPr lang="en-US" baseline="0" dirty="0" err="1" smtClean="0"/>
              <a:t>probabalistic</a:t>
            </a:r>
            <a:r>
              <a:rPr lang="en-US" baseline="0" dirty="0" smtClean="0"/>
              <a:t> Bayesian + log-ratio approach is internally consistent and robust</a:t>
            </a:r>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9</a:t>
            </a:fld>
            <a:endParaRPr lang="en-US"/>
          </a:p>
        </p:txBody>
      </p:sp>
    </p:spTree>
    <p:extLst>
      <p:ext uri="{BB962C8B-B14F-4D97-AF65-F5344CB8AC3E}">
        <p14:creationId xmlns:p14="http://schemas.microsoft.com/office/powerpoint/2010/main" val="597063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10</a:t>
            </a:fld>
            <a:endParaRPr lang="en-US"/>
          </a:p>
        </p:txBody>
      </p:sp>
    </p:spTree>
    <p:extLst>
      <p:ext uri="{BB962C8B-B14F-4D97-AF65-F5344CB8AC3E}">
        <p14:creationId xmlns:p14="http://schemas.microsoft.com/office/powerpoint/2010/main" val="597063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457200" rtl="0" eaLnBrk="0" fontAlgn="base" latinLnBrk="0" hangingPunct="0">
              <a:lnSpc>
                <a:spcPct val="100000"/>
              </a:lnSpc>
              <a:spcBef>
                <a:spcPct val="30000"/>
              </a:spcBef>
              <a:spcAft>
                <a:spcPct val="0"/>
              </a:spcAft>
              <a:buClrTx/>
              <a:buSzTx/>
              <a:buFont typeface="+mj-lt"/>
              <a:buAutoNum type="arabicPeriod"/>
              <a:tabLst/>
              <a:defRPr/>
            </a:pPr>
            <a:r>
              <a:rPr lang="en-US" dirty="0" smtClean="0"/>
              <a:t>So there’s no doubt that microbes influence their environment</a:t>
            </a:r>
            <a:endParaRPr lang="en-US" sz="1200" b="0" i="0" u="none" strike="noStrike" kern="1200" dirty="0" smtClean="0">
              <a:solidFill>
                <a:schemeClr val="tx1"/>
              </a:solidFill>
              <a:effectLst/>
              <a:latin typeface="+mn-lt"/>
              <a:ea typeface="ＭＳ Ｐゴシック" pitchFamily="8" charset="-128"/>
              <a:cs typeface="ＭＳ Ｐゴシック" pitchFamily="8" charset="-128"/>
            </a:endParaRPr>
          </a:p>
          <a:p>
            <a:pPr marL="228600" indent="-228600">
              <a:buFont typeface="+mj-lt"/>
              <a:buAutoNum type="arabicPeriod"/>
            </a:pPr>
            <a:r>
              <a:rPr lang="en-US" sz="1200" b="0" i="0" u="none" strike="noStrike" kern="1200" dirty="0" smtClean="0">
                <a:solidFill>
                  <a:schemeClr val="tx1"/>
                </a:solidFill>
                <a:effectLst/>
                <a:latin typeface="+mn-lt"/>
                <a:ea typeface="ＭＳ Ｐゴシック" pitchFamily="8" charset="-128"/>
                <a:cs typeface="ＭＳ Ｐゴシック" pitchFamily="8" charset="-128"/>
              </a:rPr>
              <a:t>A major challenge of any microbiome investigation is to determine the role of the microbes in the environment, and the effects on the host or system</a:t>
            </a:r>
            <a:endParaRPr lang="en-US" dirty="0" smtClean="0"/>
          </a:p>
          <a:p>
            <a:pPr marL="228600" indent="-228600">
              <a:buFont typeface="+mj-lt"/>
              <a:buAutoNum type="arabicPeriod"/>
            </a:pPr>
            <a:r>
              <a:rPr lang="en-US" dirty="0" smtClean="0"/>
              <a:t>In terms of human health, </a:t>
            </a:r>
            <a:r>
              <a:rPr lang="en-CA" dirty="0" smtClean="0"/>
              <a:t>there are many </a:t>
            </a:r>
            <a:r>
              <a:rPr lang="en-US" dirty="0" smtClean="0"/>
              <a:t>open questions of what (if any) role our resident microbiomes have on disease progression</a:t>
            </a:r>
            <a:r>
              <a:rPr lang="en-CA" baseline="0" dirty="0" smtClean="0"/>
              <a:t> or</a:t>
            </a:r>
            <a:r>
              <a:rPr lang="en-US" dirty="0" smtClean="0"/>
              <a:t> maintenance of health, etc.</a:t>
            </a:r>
          </a:p>
          <a:p>
            <a:pPr marL="228600" indent="-228600">
              <a:buFont typeface="+mj-lt"/>
              <a:buAutoNum type="arabicPeriod"/>
            </a:pPr>
            <a:r>
              <a:rPr lang="en-US" dirty="0" smtClean="0"/>
              <a:t>Different “levels” of using “high-throughput omics”</a:t>
            </a:r>
            <a:r>
              <a:rPr lang="en-US" baseline="0" dirty="0" smtClean="0"/>
              <a:t> to probe the microbiome</a:t>
            </a:r>
          </a:p>
          <a:p>
            <a:pPr marL="685800" lvl="1" indent="-228600">
              <a:buFont typeface="+mj-lt"/>
              <a:buAutoNum type="arabicPeriod"/>
            </a:pPr>
            <a:r>
              <a:rPr lang="en-US" baseline="0" dirty="0" smtClean="0"/>
              <a:t>A</a:t>
            </a:r>
            <a:r>
              <a:rPr lang="en-CA" baseline="0" dirty="0" err="1" smtClean="0"/>
              <a:t>nd</a:t>
            </a:r>
            <a:r>
              <a:rPr lang="en-CA" baseline="0" dirty="0" smtClean="0"/>
              <a:t> these different levels seek to address: </a:t>
            </a:r>
            <a:r>
              <a:rPr lang="en-US" baseline="0" dirty="0" smtClean="0"/>
              <a:t>Who’s there, what are they capable of, what are they doing, what are the</a:t>
            </a:r>
            <a:r>
              <a:rPr lang="en-CA" baseline="0" dirty="0" smtClean="0"/>
              <a:t>y producing</a:t>
            </a:r>
            <a:endParaRPr lang="en-US" dirty="0" smtClean="0"/>
          </a:p>
        </p:txBody>
      </p:sp>
      <p:sp>
        <p:nvSpPr>
          <p:cNvPr id="4" name="Slide Number Placeholder 3"/>
          <p:cNvSpPr>
            <a:spLocks noGrp="1"/>
          </p:cNvSpPr>
          <p:nvPr>
            <p:ph type="sldNum" sz="quarter" idx="10"/>
          </p:nvPr>
        </p:nvSpPr>
        <p:spPr/>
        <p:txBody>
          <a:bodyPr/>
          <a:lstStyle/>
          <a:p>
            <a:fld id="{77FCA3EA-7909-C44C-89C5-47F92F1793A5}" type="slidenum">
              <a:rPr lang="en-US" altLang="en-US" smtClean="0"/>
              <a:pPr/>
              <a:t>12</a:t>
            </a:fld>
            <a:endParaRPr lang="en-US" altLang="en-US"/>
          </a:p>
        </p:txBody>
      </p:sp>
    </p:spTree>
    <p:extLst>
      <p:ext uri="{BB962C8B-B14F-4D97-AF65-F5344CB8AC3E}">
        <p14:creationId xmlns:p14="http://schemas.microsoft.com/office/powerpoint/2010/main" val="403323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Starting with a of molecules composed of Tigers and Ladybugs </a:t>
            </a:r>
          </a:p>
          <a:p>
            <a:pPr eaLnBrk="1" hangingPunct="1">
              <a:spcBef>
                <a:spcPct val="0"/>
              </a:spcBef>
            </a:pPr>
            <a:r>
              <a:rPr lang="en-US">
                <a:latin typeface="Calibri" charset="0"/>
              </a:rPr>
              <a:t>We take a random sample, how many Tigers and how many Ladybugs</a:t>
            </a:r>
          </a:p>
          <a:p>
            <a:pPr eaLnBrk="1" hangingPunct="1">
              <a:spcBef>
                <a:spcPct val="0"/>
              </a:spcBef>
            </a:pPr>
            <a:r>
              <a:rPr lang="en-US">
                <a:latin typeface="Calibri" charset="0"/>
              </a:rPr>
              <a:t>If we count a given random area we can infer how many off each there are in entire set</a:t>
            </a: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21FC861E-0ADE-804A-BB2C-37FAAD1D2026}" type="slidenum">
              <a:rPr lang="en-US" sz="1200"/>
              <a:pPr eaLnBrk="1" fontAlgn="base" hangingPunct="1">
                <a:spcBef>
                  <a:spcPct val="0"/>
                </a:spcBef>
                <a:spcAft>
                  <a:spcPct val="0"/>
                </a:spcAft>
              </a:pPr>
              <a:t>14</a:t>
            </a:fld>
            <a:endParaRPr 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solidFill>
                  <a:schemeClr val="tx2"/>
                </a:solidFill>
              </a:rPr>
              <a:t>Fig 1. Relative risk of showing benefit or harm of treatment by year of publication for large NHLBI trials on pharmaceutical and dietary supplement interventions.</a:t>
            </a:r>
          </a:p>
          <a:p>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21</a:t>
            </a:fld>
            <a:endParaRPr lang="en-US"/>
          </a:p>
        </p:txBody>
      </p:sp>
    </p:spTree>
    <p:extLst>
      <p:ext uri="{BB962C8B-B14F-4D97-AF65-F5344CB8AC3E}">
        <p14:creationId xmlns:p14="http://schemas.microsoft.com/office/powerpoint/2010/main" val="2032752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a:p>
        </p:txBody>
      </p:sp>
      <p:sp>
        <p:nvSpPr>
          <p:cNvPr id="4" name="Date Placeholder 3"/>
          <p:cNvSpPr>
            <a:spLocks noGrp="1"/>
          </p:cNvSpPr>
          <p:nvPr>
            <p:ph type="dt" sz="half" idx="10"/>
          </p:nvPr>
        </p:nvSpPr>
        <p:spPr/>
        <p:txBody>
          <a:bodyPr/>
          <a:lstStyle/>
          <a:p>
            <a:r>
              <a:rPr lang="en-CA" smtClean="0"/>
              <a:t>Nov 2018</a:t>
            </a:r>
            <a:endParaRPr lang="en-US"/>
          </a:p>
        </p:txBody>
      </p:sp>
      <p:sp>
        <p:nvSpPr>
          <p:cNvPr id="5" name="Footer Placeholder 4"/>
          <p:cNvSpPr>
            <a:spLocks noGrp="1"/>
          </p:cNvSpPr>
          <p:nvPr>
            <p:ph type="ftr" sz="quarter" idx="11"/>
          </p:nvPr>
        </p:nvSpPr>
        <p:spPr/>
        <p:txBody>
          <a:bodyPr/>
          <a:lstStyle/>
          <a:p>
            <a:r>
              <a:rPr lang="is-IS" smtClean="0"/>
              <a:t>ISAPP 2019</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729429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r>
              <a:rPr lang="en-CA" smtClean="0"/>
              <a:t>Nov 2018</a:t>
            </a:r>
            <a:endParaRPr lang="en-US"/>
          </a:p>
        </p:txBody>
      </p:sp>
      <p:sp>
        <p:nvSpPr>
          <p:cNvPr id="5" name="Footer Placeholder 4"/>
          <p:cNvSpPr>
            <a:spLocks noGrp="1"/>
          </p:cNvSpPr>
          <p:nvPr>
            <p:ph type="ftr" sz="quarter" idx="11"/>
          </p:nvPr>
        </p:nvSpPr>
        <p:spPr/>
        <p:txBody>
          <a:bodyPr/>
          <a:lstStyle/>
          <a:p>
            <a:r>
              <a:rPr lang="is-IS" smtClean="0"/>
              <a:t>ISAPP 2019</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162133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r>
              <a:rPr lang="en-CA" smtClean="0"/>
              <a:t>Nov 2018</a:t>
            </a:r>
            <a:endParaRPr lang="en-US"/>
          </a:p>
        </p:txBody>
      </p:sp>
      <p:sp>
        <p:nvSpPr>
          <p:cNvPr id="5" name="Footer Placeholder 4"/>
          <p:cNvSpPr>
            <a:spLocks noGrp="1"/>
          </p:cNvSpPr>
          <p:nvPr>
            <p:ph type="ftr" sz="quarter" idx="11"/>
          </p:nvPr>
        </p:nvSpPr>
        <p:spPr/>
        <p:txBody>
          <a:bodyPr/>
          <a:lstStyle/>
          <a:p>
            <a:r>
              <a:rPr lang="is-IS" smtClean="0"/>
              <a:t>ISAPP 2019</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92257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r>
              <a:rPr lang="en-CA" smtClean="0"/>
              <a:t>Nov 2018</a:t>
            </a:r>
            <a:endParaRPr lang="en-US"/>
          </a:p>
        </p:txBody>
      </p:sp>
      <p:sp>
        <p:nvSpPr>
          <p:cNvPr id="5" name="Footer Placeholder 4"/>
          <p:cNvSpPr>
            <a:spLocks noGrp="1"/>
          </p:cNvSpPr>
          <p:nvPr>
            <p:ph type="ftr" sz="quarter" idx="11"/>
          </p:nvPr>
        </p:nvSpPr>
        <p:spPr/>
        <p:txBody>
          <a:bodyPr/>
          <a:lstStyle/>
          <a:p>
            <a:r>
              <a:rPr lang="is-IS" smtClean="0"/>
              <a:t>ISAPP 2019</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414050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r>
              <a:rPr lang="en-CA" smtClean="0"/>
              <a:t>Nov 2018</a:t>
            </a:r>
            <a:endParaRPr lang="en-US"/>
          </a:p>
        </p:txBody>
      </p:sp>
      <p:sp>
        <p:nvSpPr>
          <p:cNvPr id="5" name="Footer Placeholder 4"/>
          <p:cNvSpPr>
            <a:spLocks noGrp="1"/>
          </p:cNvSpPr>
          <p:nvPr>
            <p:ph type="ftr" sz="quarter" idx="11"/>
          </p:nvPr>
        </p:nvSpPr>
        <p:spPr/>
        <p:txBody>
          <a:bodyPr/>
          <a:lstStyle/>
          <a:p>
            <a:r>
              <a:rPr lang="is-IS" smtClean="0"/>
              <a:t>ISAPP 2019</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234457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4"/>
          <p:cNvSpPr>
            <a:spLocks noGrp="1"/>
          </p:cNvSpPr>
          <p:nvPr>
            <p:ph type="dt" sz="half" idx="10"/>
          </p:nvPr>
        </p:nvSpPr>
        <p:spPr/>
        <p:txBody>
          <a:bodyPr/>
          <a:lstStyle/>
          <a:p>
            <a:r>
              <a:rPr lang="en-CA" smtClean="0"/>
              <a:t>Nov 2018</a:t>
            </a:r>
            <a:endParaRPr lang="en-US"/>
          </a:p>
        </p:txBody>
      </p:sp>
      <p:sp>
        <p:nvSpPr>
          <p:cNvPr id="6" name="Footer Placeholder 5"/>
          <p:cNvSpPr>
            <a:spLocks noGrp="1"/>
          </p:cNvSpPr>
          <p:nvPr>
            <p:ph type="ftr" sz="quarter" idx="11"/>
          </p:nvPr>
        </p:nvSpPr>
        <p:spPr/>
        <p:txBody>
          <a:bodyPr/>
          <a:lstStyle/>
          <a:p>
            <a:r>
              <a:rPr lang="is-IS" smtClean="0"/>
              <a:t>ISAPP 2019</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969936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6"/>
          <p:cNvSpPr>
            <a:spLocks noGrp="1"/>
          </p:cNvSpPr>
          <p:nvPr>
            <p:ph type="dt" sz="half" idx="10"/>
          </p:nvPr>
        </p:nvSpPr>
        <p:spPr/>
        <p:txBody>
          <a:bodyPr/>
          <a:lstStyle/>
          <a:p>
            <a:r>
              <a:rPr lang="en-CA" smtClean="0"/>
              <a:t>Nov 2018</a:t>
            </a:r>
            <a:endParaRPr lang="en-US"/>
          </a:p>
        </p:txBody>
      </p:sp>
      <p:sp>
        <p:nvSpPr>
          <p:cNvPr id="8" name="Footer Placeholder 7"/>
          <p:cNvSpPr>
            <a:spLocks noGrp="1"/>
          </p:cNvSpPr>
          <p:nvPr>
            <p:ph type="ftr" sz="quarter" idx="11"/>
          </p:nvPr>
        </p:nvSpPr>
        <p:spPr/>
        <p:txBody>
          <a:bodyPr/>
          <a:lstStyle/>
          <a:p>
            <a:r>
              <a:rPr lang="is-IS" smtClean="0"/>
              <a:t>ISAPP 2019</a:t>
            </a:r>
            <a:endParaRPr lang="en-US"/>
          </a:p>
        </p:txBody>
      </p:sp>
      <p:sp>
        <p:nvSpPr>
          <p:cNvPr id="9" name="Slide Number Placeholder 8"/>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77038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2"/>
          <p:cNvSpPr>
            <a:spLocks noGrp="1"/>
          </p:cNvSpPr>
          <p:nvPr>
            <p:ph type="dt" sz="half" idx="10"/>
          </p:nvPr>
        </p:nvSpPr>
        <p:spPr/>
        <p:txBody>
          <a:bodyPr/>
          <a:lstStyle/>
          <a:p>
            <a:r>
              <a:rPr lang="en-CA" smtClean="0"/>
              <a:t>Nov 2018</a:t>
            </a:r>
            <a:endParaRPr lang="en-US"/>
          </a:p>
        </p:txBody>
      </p:sp>
      <p:sp>
        <p:nvSpPr>
          <p:cNvPr id="4" name="Footer Placeholder 3"/>
          <p:cNvSpPr>
            <a:spLocks noGrp="1"/>
          </p:cNvSpPr>
          <p:nvPr>
            <p:ph type="ftr" sz="quarter" idx="11"/>
          </p:nvPr>
        </p:nvSpPr>
        <p:spPr/>
        <p:txBody>
          <a:bodyPr/>
          <a:lstStyle/>
          <a:p>
            <a:r>
              <a:rPr lang="is-IS" smtClean="0"/>
              <a:t>ISAPP 2019</a:t>
            </a:r>
            <a:endParaRPr lang="en-US"/>
          </a:p>
        </p:txBody>
      </p:sp>
      <p:sp>
        <p:nvSpPr>
          <p:cNvPr id="5" name="Slide Number Placeholder 4"/>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649456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CA" smtClean="0"/>
              <a:t>Nov 2018</a:t>
            </a:r>
            <a:endParaRPr lang="en-US"/>
          </a:p>
        </p:txBody>
      </p:sp>
      <p:sp>
        <p:nvSpPr>
          <p:cNvPr id="3" name="Footer Placeholder 2"/>
          <p:cNvSpPr>
            <a:spLocks noGrp="1"/>
          </p:cNvSpPr>
          <p:nvPr>
            <p:ph type="ftr" sz="quarter" idx="11"/>
          </p:nvPr>
        </p:nvSpPr>
        <p:spPr/>
        <p:txBody>
          <a:bodyPr/>
          <a:lstStyle/>
          <a:p>
            <a:r>
              <a:rPr lang="is-IS" smtClean="0"/>
              <a:t>ISAPP 2019</a:t>
            </a:r>
            <a:endParaRPr lang="en-US"/>
          </a:p>
        </p:txBody>
      </p:sp>
      <p:sp>
        <p:nvSpPr>
          <p:cNvPr id="4" name="Slide Number Placeholder 3"/>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948552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r>
              <a:rPr lang="en-CA" smtClean="0"/>
              <a:t>Nov 2018</a:t>
            </a:r>
            <a:endParaRPr lang="en-US"/>
          </a:p>
        </p:txBody>
      </p:sp>
      <p:sp>
        <p:nvSpPr>
          <p:cNvPr id="6" name="Footer Placeholder 5"/>
          <p:cNvSpPr>
            <a:spLocks noGrp="1"/>
          </p:cNvSpPr>
          <p:nvPr>
            <p:ph type="ftr" sz="quarter" idx="11"/>
          </p:nvPr>
        </p:nvSpPr>
        <p:spPr/>
        <p:txBody>
          <a:bodyPr/>
          <a:lstStyle/>
          <a:p>
            <a:r>
              <a:rPr lang="is-IS" smtClean="0"/>
              <a:t>ISAPP 2019</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1745038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r>
              <a:rPr lang="en-CA" smtClean="0"/>
              <a:t>Nov 2018</a:t>
            </a:r>
            <a:endParaRPr lang="en-US"/>
          </a:p>
        </p:txBody>
      </p:sp>
      <p:sp>
        <p:nvSpPr>
          <p:cNvPr id="6" name="Footer Placeholder 5"/>
          <p:cNvSpPr>
            <a:spLocks noGrp="1"/>
          </p:cNvSpPr>
          <p:nvPr>
            <p:ph type="ftr" sz="quarter" idx="11"/>
          </p:nvPr>
        </p:nvSpPr>
        <p:spPr/>
        <p:txBody>
          <a:bodyPr/>
          <a:lstStyle/>
          <a:p>
            <a:r>
              <a:rPr lang="is-IS" smtClean="0"/>
              <a:t>ISAPP 2019</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28975827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547838"/>
          </a:xfrm>
          <a:prstGeom prst="rect">
            <a:avLst/>
          </a:prstGeom>
          <a:solidFill>
            <a:schemeClr val="accent4">
              <a:lumMod val="50000"/>
            </a:schemeClr>
          </a:solidFill>
        </p:spPr>
        <p:txBody>
          <a:bodyPr vert="horz" lIns="91440" tIns="45720" rIns="91440" bIns="45720" rtlCol="0" anchor="ctr">
            <a:normAutofit/>
          </a:bodyPr>
          <a:lstStyle/>
          <a:p>
            <a:r>
              <a:rPr lang="en-CA" dirty="0" smtClean="0"/>
              <a:t>Click to edit Master title style</a:t>
            </a:r>
            <a:endParaRPr lang="en-US" dirty="0"/>
          </a:p>
        </p:txBody>
      </p:sp>
      <p:sp>
        <p:nvSpPr>
          <p:cNvPr id="3" name="Text Placeholder 2"/>
          <p:cNvSpPr>
            <a:spLocks noGrp="1"/>
          </p:cNvSpPr>
          <p:nvPr>
            <p:ph type="body" idx="1"/>
          </p:nvPr>
        </p:nvSpPr>
        <p:spPr>
          <a:xfrm>
            <a:off x="457200" y="931334"/>
            <a:ext cx="8229600" cy="5194830"/>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CA" smtClean="0"/>
              <a:t>Nov 2018</a:t>
            </a: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s-IS" smtClean="0"/>
              <a:t>ISAPP 2019</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820E90-B7EC-EF40-A347-7AE0ED4627FE}" type="slidenum">
              <a:rPr lang="en-US" smtClean="0"/>
              <a:t>‹#›</a:t>
            </a:fld>
            <a:endParaRPr lang="en-US"/>
          </a:p>
        </p:txBody>
      </p:sp>
    </p:spTree>
    <p:extLst>
      <p:ext uri="{BB962C8B-B14F-4D97-AF65-F5344CB8AC3E}">
        <p14:creationId xmlns:p14="http://schemas.microsoft.com/office/powerpoint/2010/main" val="27360760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457200" rtl="0" eaLnBrk="1" latinLnBrk="0" hangingPunct="1">
        <a:spcBef>
          <a:spcPct val="0"/>
        </a:spcBef>
        <a:buNone/>
        <a:defRPr sz="2400" b="1" kern="1200">
          <a:solidFill>
            <a:schemeClr val="accent4">
              <a:lumMod val="20000"/>
              <a:lumOff val="80000"/>
            </a:schemeClr>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ggloor@uwo.ca" TargetMode="External"/><Relationship Id="rId4" Type="http://schemas.openxmlformats.org/officeDocument/2006/relationships/image" Target="../media/image2.emf"/><Relationship Id="rId1" Type="http://schemas.openxmlformats.org/officeDocument/2006/relationships/slideLayout" Target="../slideLayouts/slideLayout1.xml"/><Relationship Id="rId2"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 Id="rId3" Type="http://schemas.openxmlformats.org/officeDocument/2006/relationships/image" Target="../media/image2.emf"/></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jpe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 Id="rId3" Type="http://schemas.openxmlformats.org/officeDocument/2006/relationships/image" Target="../media/image2.emf"/></Relationships>
</file>

<file path=ppt/slides/_rels/slide14.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 Id="rId3" Type="http://schemas.openxmlformats.org/officeDocument/2006/relationships/image" Target="../media/image2.emf"/></Relationships>
</file>

<file path=ppt/slides/_rels/slide16.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image" Target="../media/image26.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 Id="rId3" Type="http://schemas.openxmlformats.org/officeDocument/2006/relationships/image" Target="../media/image2.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 Id="rId3" Type="http://schemas.openxmlformats.org/officeDocument/2006/relationships/image" Target="../media/image2.emf"/></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hyperlink" Target="https://journals.plos.org/plosone/article?id=10.1371/journal.pone.0132382" TargetMode="External"/><Relationship Id="rId5" Type="http://schemas.openxmlformats.org/officeDocument/2006/relationships/image" Target="../media/image33.png"/><Relationship Id="rId6"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emf"/><Relationship Id="rId3" Type="http://schemas.openxmlformats.org/officeDocument/2006/relationships/image" Target="../media/image2.emf"/></Relationships>
</file>

<file path=ppt/slides/_rels/slide23.xml.rels><?xml version="1.0" encoding="UTF-8" standalone="yes"?>
<Relationships xmlns="http://schemas.openxmlformats.org/package/2006/relationships"><Relationship Id="rId3" Type="http://schemas.openxmlformats.org/officeDocument/2006/relationships/image" Target="../media/image35.emf"/><Relationship Id="rId4" Type="http://schemas.openxmlformats.org/officeDocument/2006/relationships/image" Target="../media/image36.emf"/><Relationship Id="rId5" Type="http://schemas.openxmlformats.org/officeDocument/2006/relationships/image" Target="../media/image37.emf"/><Relationship Id="rId6" Type="http://schemas.openxmlformats.org/officeDocument/2006/relationships/image" Target="../media/image38.emf"/><Relationship Id="rId7" Type="http://schemas.openxmlformats.org/officeDocument/2006/relationships/image" Target="../media/image39.emf"/><Relationship Id="rId8" Type="http://schemas.openxmlformats.org/officeDocument/2006/relationships/image" Target="../media/image40.emf"/><Relationship Id="rId9"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emf"/></Relationships>
</file>

<file path=ppt/slides/_rels/slide25.xml.rels><?xml version="1.0" encoding="UTF-8" standalone="yes"?>
<Relationships xmlns="http://schemas.openxmlformats.org/package/2006/relationships"><Relationship Id="rId3" Type="http://schemas.openxmlformats.org/officeDocument/2006/relationships/image" Target="../media/image41.emf"/><Relationship Id="rId4" Type="http://schemas.openxmlformats.org/officeDocument/2006/relationships/image" Target="../media/image42.emf"/><Relationship Id="rId5" Type="http://schemas.openxmlformats.org/officeDocument/2006/relationships/image" Target="../media/image43.emf"/><Relationship Id="rId6" Type="http://schemas.openxmlformats.org/officeDocument/2006/relationships/image" Target="../media/image44.emf"/><Relationship Id="rId7" Type="http://schemas.openxmlformats.org/officeDocument/2006/relationships/image" Target="../media/image45.emf"/><Relationship Id="rId8"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emf"/><Relationship Id="rId3" Type="http://schemas.openxmlformats.org/officeDocument/2006/relationships/image" Target="../media/image2.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emf"/><Relationship Id="rId3" Type="http://schemas.openxmlformats.org/officeDocument/2006/relationships/image" Target="../media/image2.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emf"/><Relationship Id="rId3" Type="http://schemas.openxmlformats.org/officeDocument/2006/relationships/image" Target="../media/image2.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emf"/><Relationship Id="rId3" Type="http://schemas.openxmlformats.org/officeDocument/2006/relationships/image" Target="../media/image2.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emf"/><Relationship Id="rId3" Type="http://schemas.openxmlformats.org/officeDocument/2006/relationships/image" Target="../media/image2.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emf"/><Relationship Id="rId3" Type="http://schemas.openxmlformats.org/officeDocument/2006/relationships/image" Target="../media/image2.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emf"/><Relationship Id="rId3" Type="http://schemas.openxmlformats.org/officeDocument/2006/relationships/image" Target="../media/image2.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emf"/><Relationship Id="rId3" Type="http://schemas.openxmlformats.org/officeDocument/2006/relationships/image" Target="../media/image2.emf"/></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emf"/><Relationship Id="rId5"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39.xml.rels><?xml version="1.0" encoding="UTF-8" standalone="yes"?>
<Relationships xmlns="http://schemas.openxmlformats.org/package/2006/relationships"><Relationship Id="rId3" Type="http://schemas.openxmlformats.org/officeDocument/2006/relationships/image" Target="../media/image49.emf"/><Relationship Id="rId4"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1.emf"/><Relationship Id="rId5"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0" Type="http://schemas.openxmlformats.org/officeDocument/2006/relationships/image" Target="../media/image60.png"/><Relationship Id="rId11"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emf"/><Relationship Id="rId5"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1.emf"/><Relationship Id="rId5"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rand_2012.pdf"/>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342386" y="2880519"/>
            <a:ext cx="8455821" cy="1730829"/>
          </a:xfrm>
          <a:prstGeom prst="rect">
            <a:avLst/>
          </a:prstGeom>
        </p:spPr>
      </p:pic>
      <p:sp>
        <p:nvSpPr>
          <p:cNvPr id="2" name="Title 1"/>
          <p:cNvSpPr>
            <a:spLocks noGrp="1"/>
          </p:cNvSpPr>
          <p:nvPr>
            <p:ph type="ctrTitle"/>
          </p:nvPr>
        </p:nvSpPr>
        <p:spPr>
          <a:xfrm>
            <a:off x="683568" y="1124744"/>
            <a:ext cx="7772400" cy="1470025"/>
          </a:xfrm>
        </p:spPr>
        <p:txBody>
          <a:bodyPr>
            <a:normAutofit fontScale="90000"/>
          </a:bodyPr>
          <a:lstStyle/>
          <a:p>
            <a:r>
              <a:rPr lang="en-US" sz="3600" dirty="0">
                <a:solidFill>
                  <a:schemeClr val="bg1"/>
                </a:solidFill>
              </a:rPr>
              <a:t>Understanding </a:t>
            </a:r>
            <a:r>
              <a:rPr lang="en-US" sz="3600" dirty="0" err="1">
                <a:solidFill>
                  <a:schemeClr val="bg1"/>
                </a:solidFill>
              </a:rPr>
              <a:t>microbiome</a:t>
            </a:r>
            <a:r>
              <a:rPr lang="en-US" sz="3600" dirty="0">
                <a:solidFill>
                  <a:schemeClr val="bg1"/>
                </a:solidFill>
              </a:rPr>
              <a:t> experiments: a critical assessment of methods and data analysis</a:t>
            </a:r>
          </a:p>
        </p:txBody>
      </p:sp>
      <p:sp>
        <p:nvSpPr>
          <p:cNvPr id="3" name="Subtitle 2"/>
          <p:cNvSpPr>
            <a:spLocks noGrp="1"/>
          </p:cNvSpPr>
          <p:nvPr>
            <p:ph type="subTitle" idx="1"/>
          </p:nvPr>
        </p:nvSpPr>
        <p:spPr>
          <a:xfrm>
            <a:off x="1369368" y="2880519"/>
            <a:ext cx="6400800" cy="1752600"/>
          </a:xfrm>
        </p:spPr>
        <p:txBody>
          <a:bodyPr>
            <a:normAutofit/>
          </a:bodyPr>
          <a:lstStyle/>
          <a:p>
            <a:r>
              <a:rPr lang="en-US" dirty="0" smtClean="0"/>
              <a:t>Greg Gloor</a:t>
            </a:r>
          </a:p>
          <a:p>
            <a:r>
              <a:rPr lang="en-US" sz="2400" dirty="0" smtClean="0"/>
              <a:t>Department of Biochemistry</a:t>
            </a:r>
          </a:p>
          <a:p>
            <a:r>
              <a:rPr lang="en-US" sz="2400" dirty="0" smtClean="0"/>
              <a:t>University of Western Ontario</a:t>
            </a:r>
            <a:endParaRPr lang="en-US" sz="2400" dirty="0"/>
          </a:p>
        </p:txBody>
      </p:sp>
      <p:sp>
        <p:nvSpPr>
          <p:cNvPr id="4" name="Footer Placeholder 3"/>
          <p:cNvSpPr>
            <a:spLocks noGrp="1"/>
          </p:cNvSpPr>
          <p:nvPr>
            <p:ph type="ftr" sz="quarter" idx="11"/>
          </p:nvPr>
        </p:nvSpPr>
        <p:spPr/>
        <p:txBody>
          <a:bodyPr/>
          <a:lstStyle/>
          <a:p>
            <a:r>
              <a:rPr lang="is-IS" smtClean="0"/>
              <a:t>ISAPP 2019</a:t>
            </a:r>
            <a:endParaRPr lang="en-US" dirty="0"/>
          </a:p>
        </p:txBody>
      </p:sp>
      <p:sp>
        <p:nvSpPr>
          <p:cNvPr id="7" name="TextBox 6"/>
          <p:cNvSpPr txBox="1"/>
          <p:nvPr/>
        </p:nvSpPr>
        <p:spPr>
          <a:xfrm>
            <a:off x="1966112" y="5791216"/>
            <a:ext cx="5391219" cy="646331"/>
          </a:xfrm>
          <a:prstGeom prst="rect">
            <a:avLst/>
          </a:prstGeom>
          <a:noFill/>
        </p:spPr>
        <p:txBody>
          <a:bodyPr wrap="none" rtlCol="0">
            <a:spAutoFit/>
          </a:bodyPr>
          <a:lstStyle/>
          <a:p>
            <a:pPr algn="ctr"/>
            <a:r>
              <a:rPr lang="en-US" dirty="0" smtClean="0">
                <a:solidFill>
                  <a:schemeClr val="bg1">
                    <a:lumMod val="50000"/>
                  </a:schemeClr>
                </a:solidFill>
                <a:hlinkClick r:id="rId3"/>
              </a:rPr>
              <a:t>ggloor@uwo.ca</a:t>
            </a:r>
            <a:r>
              <a:rPr lang="en-US" dirty="0" smtClean="0">
                <a:solidFill>
                  <a:schemeClr val="bg1">
                    <a:lumMod val="50000"/>
                  </a:schemeClr>
                </a:solidFill>
              </a:rPr>
              <a:t> @</a:t>
            </a:r>
            <a:r>
              <a:rPr lang="en-US" dirty="0" err="1" smtClean="0">
                <a:solidFill>
                  <a:schemeClr val="bg1">
                    <a:lumMod val="50000"/>
                  </a:schemeClr>
                </a:solidFill>
              </a:rPr>
              <a:t>gbgloor</a:t>
            </a:r>
            <a:endParaRPr lang="en-US" dirty="0" smtClean="0">
              <a:solidFill>
                <a:schemeClr val="bg1">
                  <a:lumMod val="50000"/>
                </a:schemeClr>
              </a:solidFill>
            </a:endParaRPr>
          </a:p>
          <a:p>
            <a:r>
              <a:rPr lang="en-US" dirty="0" smtClean="0">
                <a:solidFill>
                  <a:schemeClr val="bg1">
                    <a:lumMod val="50000"/>
                  </a:schemeClr>
                </a:solidFill>
              </a:rPr>
              <a:t>https</a:t>
            </a:r>
            <a:r>
              <a:rPr lang="en-US" dirty="0">
                <a:solidFill>
                  <a:schemeClr val="bg1">
                    <a:lumMod val="50000"/>
                  </a:schemeClr>
                </a:solidFill>
              </a:rPr>
              <a:t>://</a:t>
            </a:r>
            <a:r>
              <a:rPr lang="en-US" dirty="0" err="1">
                <a:solidFill>
                  <a:schemeClr val="bg1">
                    <a:lumMod val="50000"/>
                  </a:schemeClr>
                </a:solidFill>
              </a:rPr>
              <a:t>github.com</a:t>
            </a:r>
            <a:r>
              <a:rPr lang="en-US" dirty="0">
                <a:solidFill>
                  <a:schemeClr val="bg1">
                    <a:lumMod val="50000"/>
                  </a:schemeClr>
                </a:solidFill>
              </a:rPr>
              <a:t>/</a:t>
            </a:r>
            <a:r>
              <a:rPr lang="en-US" dirty="0" err="1">
                <a:solidFill>
                  <a:schemeClr val="bg1">
                    <a:lumMod val="50000"/>
                  </a:schemeClr>
                </a:solidFill>
              </a:rPr>
              <a:t>ggloor</a:t>
            </a:r>
            <a:r>
              <a:rPr lang="en-US" dirty="0">
                <a:solidFill>
                  <a:schemeClr val="bg1">
                    <a:lumMod val="50000"/>
                  </a:schemeClr>
                </a:solidFill>
              </a:rPr>
              <a:t>/</a:t>
            </a:r>
            <a:r>
              <a:rPr lang="en-US" dirty="0" smtClean="0">
                <a:solidFill>
                  <a:schemeClr val="bg1">
                    <a:lumMod val="50000"/>
                  </a:schemeClr>
                </a:solidFill>
              </a:rPr>
              <a:t>compositions/presentations</a:t>
            </a:r>
          </a:p>
        </p:txBody>
      </p:sp>
      <p:pic>
        <p:nvPicPr>
          <p:cNvPr id="10" name="Picture 9"/>
          <p:cNvPicPr>
            <a:picLocks noChangeAspect="1"/>
          </p:cNvPicPr>
          <p:nvPr/>
        </p:nvPicPr>
        <p:blipFill>
          <a:blip r:embed="rId4"/>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153623426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have a problem</a:t>
            </a:r>
            <a:endParaRPr lang="en-US" dirty="0"/>
          </a:p>
        </p:txBody>
      </p:sp>
      <p:sp>
        <p:nvSpPr>
          <p:cNvPr id="5" name="Footer Placeholder 4"/>
          <p:cNvSpPr>
            <a:spLocks noGrp="1"/>
          </p:cNvSpPr>
          <p:nvPr>
            <p:ph type="ftr" sz="quarter" idx="11"/>
          </p:nvPr>
        </p:nvSpPr>
        <p:spPr/>
        <p:txBody>
          <a:bodyPr/>
          <a:lstStyle/>
          <a:p>
            <a:r>
              <a:rPr lang="is-IS" smtClean="0"/>
              <a:t>ISAPP 2019</a:t>
            </a:r>
            <a:endParaRPr lang="en-US"/>
          </a:p>
        </p:txBody>
      </p:sp>
      <p:pic>
        <p:nvPicPr>
          <p:cNvPr id="6" name="Content Placeholder 5"/>
          <p:cNvPicPr>
            <a:picLocks noGrp="1" noChangeAspect="1"/>
          </p:cNvPicPr>
          <p:nvPr>
            <p:ph idx="1"/>
          </p:nvPr>
        </p:nvPicPr>
        <p:blipFill rotWithShape="1">
          <a:blip r:embed="rId3">
            <a:alphaModFix amt="15000"/>
          </a:blip>
          <a:srcRect t="113" b="-408"/>
          <a:stretch/>
        </p:blipFill>
        <p:spPr>
          <a:xfrm>
            <a:off x="457200" y="1703813"/>
            <a:ext cx="8229600" cy="4516244"/>
          </a:xfrm>
        </p:spPr>
      </p:pic>
      <p:sp>
        <p:nvSpPr>
          <p:cNvPr id="3" name="TextBox 2"/>
          <p:cNvSpPr txBox="1"/>
          <p:nvPr/>
        </p:nvSpPr>
        <p:spPr>
          <a:xfrm>
            <a:off x="941659" y="1480634"/>
            <a:ext cx="7373434" cy="5262980"/>
          </a:xfrm>
          <a:prstGeom prst="rect">
            <a:avLst/>
          </a:prstGeom>
          <a:noFill/>
        </p:spPr>
        <p:txBody>
          <a:bodyPr wrap="square" rtlCol="0">
            <a:spAutoFit/>
          </a:bodyPr>
          <a:lstStyle/>
          <a:p>
            <a:pPr marL="457200" indent="-457200">
              <a:buFont typeface="Arial"/>
              <a:buChar char="•"/>
            </a:pPr>
            <a:r>
              <a:rPr lang="en-US" sz="2800" dirty="0" smtClean="0"/>
              <a:t>RDF is a major red flag when evaluating paper</a:t>
            </a:r>
          </a:p>
          <a:p>
            <a:pPr marL="457200" indent="-457200">
              <a:buFont typeface="Arial"/>
              <a:buChar char="•"/>
            </a:pPr>
            <a:endParaRPr lang="en-US" sz="2800" dirty="0" smtClean="0"/>
          </a:p>
          <a:p>
            <a:pPr marL="457200" indent="-457200">
              <a:buFont typeface="Arial"/>
              <a:buChar char="•"/>
            </a:pPr>
            <a:r>
              <a:rPr lang="en-US" sz="2800" dirty="0" smtClean="0"/>
              <a:t>Is it any wonder that different groups can get different answers about the same system?</a:t>
            </a:r>
          </a:p>
          <a:p>
            <a:pPr marL="457200" indent="-457200">
              <a:buFont typeface="Arial"/>
              <a:buChar char="•"/>
            </a:pPr>
            <a:endParaRPr lang="en-US" sz="2800" dirty="0"/>
          </a:p>
          <a:p>
            <a:pPr marL="457200" indent="-457200">
              <a:buFont typeface="Arial"/>
              <a:buChar char="•"/>
            </a:pPr>
            <a:r>
              <a:rPr lang="en-US" sz="2800" dirty="0" smtClean="0"/>
              <a:t>Is it any wonder that so many datasets are irreproducible?</a:t>
            </a:r>
          </a:p>
          <a:p>
            <a:pPr marL="457200" indent="-457200">
              <a:buFont typeface="Arial"/>
              <a:buChar char="•"/>
            </a:pPr>
            <a:endParaRPr lang="en-US" sz="2800" dirty="0"/>
          </a:p>
          <a:p>
            <a:pPr marL="457200" indent="-457200">
              <a:buFont typeface="Arial"/>
              <a:buChar char="•"/>
            </a:pPr>
            <a:r>
              <a:rPr lang="en-US" sz="2800" dirty="0" smtClean="0"/>
              <a:t>So much variation, no standard of truth</a:t>
            </a:r>
          </a:p>
          <a:p>
            <a:pPr marL="457200" indent="-457200">
              <a:buFont typeface="Arial"/>
              <a:buChar char="•"/>
            </a:pPr>
            <a:endParaRPr lang="en-US" sz="2800" dirty="0"/>
          </a:p>
          <a:p>
            <a:pPr marL="457200" indent="-457200">
              <a:buFont typeface="Arial"/>
              <a:buChar char="•"/>
            </a:pPr>
            <a:r>
              <a:rPr lang="en-US" sz="2800" dirty="0" smtClean="0"/>
              <a:t>Perceived need to be first not the need to be correct</a:t>
            </a:r>
            <a:endParaRPr lang="en-US" sz="2800" dirty="0"/>
          </a:p>
        </p:txBody>
      </p:sp>
      <p:pic>
        <p:nvPicPr>
          <p:cNvPr id="7" name="Picture 6"/>
          <p:cNvPicPr>
            <a:picLocks noChangeAspect="1"/>
          </p:cNvPicPr>
          <p:nvPr/>
        </p:nvPicPr>
        <p:blipFill>
          <a:blip r:embed="rId4"/>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231113788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Partial solution: functional but not microbial redundancy</a:t>
            </a:r>
            <a:endParaRPr lang="en-US" dirty="0"/>
          </a:p>
        </p:txBody>
      </p:sp>
      <p:pic>
        <p:nvPicPr>
          <p:cNvPr id="6" name="Content Placeholder 5"/>
          <p:cNvPicPr>
            <a:picLocks noGrp="1" noChangeAspect="1"/>
          </p:cNvPicPr>
          <p:nvPr>
            <p:ph idx="1"/>
          </p:nvPr>
        </p:nvPicPr>
        <p:blipFill rotWithShape="1">
          <a:blip r:embed="rId2"/>
          <a:srcRect l="-1830" r="-1919"/>
          <a:stretch/>
        </p:blipFill>
        <p:spPr>
          <a:xfrm>
            <a:off x="2694128" y="931334"/>
            <a:ext cx="3758951" cy="5194830"/>
          </a:xfrm>
        </p:spPr>
      </p:pic>
      <p:sp>
        <p:nvSpPr>
          <p:cNvPr id="5" name="Footer Placeholder 4"/>
          <p:cNvSpPr>
            <a:spLocks noGrp="1"/>
          </p:cNvSpPr>
          <p:nvPr>
            <p:ph type="ftr" sz="quarter" idx="11"/>
          </p:nvPr>
        </p:nvSpPr>
        <p:spPr/>
        <p:txBody>
          <a:bodyPr/>
          <a:lstStyle/>
          <a:p>
            <a:r>
              <a:rPr lang="is-IS" smtClean="0"/>
              <a:t>ISAPP 2019</a:t>
            </a:r>
            <a:endParaRPr lang="en-US"/>
          </a:p>
        </p:txBody>
      </p:sp>
      <p:sp>
        <p:nvSpPr>
          <p:cNvPr id="7" name="TextBox 6"/>
          <p:cNvSpPr txBox="1"/>
          <p:nvPr/>
        </p:nvSpPr>
        <p:spPr>
          <a:xfrm>
            <a:off x="6690415" y="6217850"/>
            <a:ext cx="1996385" cy="276999"/>
          </a:xfrm>
          <a:prstGeom prst="rect">
            <a:avLst/>
          </a:prstGeom>
          <a:noFill/>
        </p:spPr>
        <p:txBody>
          <a:bodyPr wrap="none" rtlCol="0">
            <a:spAutoFit/>
          </a:bodyPr>
          <a:lstStyle/>
          <a:p>
            <a:r>
              <a:rPr lang="en-US" sz="1200" dirty="0" err="1" smtClean="0">
                <a:solidFill>
                  <a:schemeClr val="bg1">
                    <a:lumMod val="50000"/>
                  </a:schemeClr>
                </a:solidFill>
              </a:rPr>
              <a:t>Louzupone</a:t>
            </a:r>
            <a:r>
              <a:rPr lang="en-US" sz="1200" dirty="0" smtClean="0">
                <a:solidFill>
                  <a:schemeClr val="bg1">
                    <a:lumMod val="50000"/>
                  </a:schemeClr>
                </a:solidFill>
              </a:rPr>
              <a:t> et al Nature 2012</a:t>
            </a:r>
            <a:endParaRPr lang="en-US" sz="1200" dirty="0">
              <a:solidFill>
                <a:schemeClr val="bg1">
                  <a:lumMod val="50000"/>
                </a:schemeClr>
              </a:solidFill>
            </a:endParaRPr>
          </a:p>
        </p:txBody>
      </p:sp>
      <p:pic>
        <p:nvPicPr>
          <p:cNvPr id="9" name="Picture 8"/>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86109182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to mechanism in the “meta-organism”</a:t>
            </a:r>
            <a:endParaRPr lang="en-US" dirty="0"/>
          </a:p>
        </p:txBody>
      </p:sp>
      <p:sp>
        <p:nvSpPr>
          <p:cNvPr id="4" name="Rounded Rectangle 25"/>
          <p:cNvSpPr>
            <a:spLocks noChangeArrowheads="1"/>
          </p:cNvSpPr>
          <p:nvPr/>
        </p:nvSpPr>
        <p:spPr bwMode="auto">
          <a:xfrm>
            <a:off x="3579813" y="1101785"/>
            <a:ext cx="2655887" cy="1754187"/>
          </a:xfrm>
          <a:prstGeom prst="roundRect">
            <a:avLst>
              <a:gd name="adj" fmla="val 12222"/>
            </a:avLst>
          </a:prstGeom>
          <a:solidFill>
            <a:srgbClr val="D34817">
              <a:alpha val="14902"/>
            </a:srgbClr>
          </a:solidFill>
          <a:ln w="19050">
            <a:solidFill>
              <a:srgbClr val="D34817"/>
            </a:solidFill>
            <a:round/>
            <a:headEnd/>
            <a:tailEnd/>
          </a:ln>
        </p:spPr>
        <p:txBody>
          <a:bodyPr lIns="91217" tIns="45609" rIns="91217" bIns="45609"/>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800">
              <a:solidFill>
                <a:srgbClr val="000000"/>
              </a:solidFill>
              <a:latin typeface="Perpetua" charset="0"/>
            </a:endParaRPr>
          </a:p>
        </p:txBody>
      </p:sp>
      <p:grpSp>
        <p:nvGrpSpPr>
          <p:cNvPr id="6" name="Group 67"/>
          <p:cNvGrpSpPr>
            <a:grpSpLocks/>
          </p:cNvGrpSpPr>
          <p:nvPr/>
        </p:nvGrpSpPr>
        <p:grpSpPr bwMode="auto">
          <a:xfrm>
            <a:off x="1943100" y="5689660"/>
            <a:ext cx="6675438" cy="379412"/>
            <a:chOff x="2137248" y="5873208"/>
            <a:chExt cx="7342196" cy="430606"/>
          </a:xfrm>
        </p:grpSpPr>
        <p:sp>
          <p:nvSpPr>
            <p:cNvPr id="7" name="TextBox 16"/>
            <p:cNvSpPr txBox="1">
              <a:spLocks noChangeArrowheads="1"/>
            </p:cNvSpPr>
            <p:nvPr/>
          </p:nvSpPr>
          <p:spPr bwMode="auto">
            <a:xfrm>
              <a:off x="2137248" y="5873208"/>
              <a:ext cx="804174" cy="43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81" tIns="50841" rIns="101681" bIns="50841">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000000"/>
                  </a:solidFill>
                  <a:latin typeface="Gill Sans MT" charset="0"/>
                </a:rPr>
                <a:t>DNA</a:t>
              </a:r>
            </a:p>
          </p:txBody>
        </p:sp>
        <p:sp>
          <p:nvSpPr>
            <p:cNvPr id="8" name="TextBox 17"/>
            <p:cNvSpPr txBox="1">
              <a:spLocks noChangeArrowheads="1"/>
            </p:cNvSpPr>
            <p:nvPr/>
          </p:nvSpPr>
          <p:spPr bwMode="auto">
            <a:xfrm>
              <a:off x="3962872" y="5873214"/>
              <a:ext cx="959331" cy="43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81" tIns="50841" rIns="101681" bIns="50841">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000000"/>
                  </a:solidFill>
                  <a:latin typeface="Gill Sans MT" charset="0"/>
                </a:rPr>
                <a:t>mRNA</a:t>
              </a:r>
            </a:p>
          </p:txBody>
        </p:sp>
        <p:sp>
          <p:nvSpPr>
            <p:cNvPr id="9" name="TextBox 18"/>
            <p:cNvSpPr txBox="1">
              <a:spLocks noChangeArrowheads="1"/>
            </p:cNvSpPr>
            <p:nvPr/>
          </p:nvSpPr>
          <p:spPr bwMode="auto">
            <a:xfrm>
              <a:off x="6120285" y="5873210"/>
              <a:ext cx="1076057" cy="43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81" tIns="50841" rIns="101681" bIns="50841">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000000"/>
                  </a:solidFill>
                  <a:latin typeface="Gill Sans MT" charset="0"/>
                </a:rPr>
                <a:t>Proteins</a:t>
              </a:r>
            </a:p>
          </p:txBody>
        </p:sp>
        <p:sp>
          <p:nvSpPr>
            <p:cNvPr id="10" name="TextBox 19"/>
            <p:cNvSpPr txBox="1">
              <a:spLocks noChangeArrowheads="1"/>
            </p:cNvSpPr>
            <p:nvPr/>
          </p:nvSpPr>
          <p:spPr bwMode="auto">
            <a:xfrm>
              <a:off x="8058623" y="5873212"/>
              <a:ext cx="1420821" cy="43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81" tIns="50841" rIns="101681" bIns="50841">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000000"/>
                  </a:solidFill>
                  <a:latin typeface="Gill Sans MT" charset="0"/>
                </a:rPr>
                <a:t>Metabolites</a:t>
              </a:r>
            </a:p>
          </p:txBody>
        </p:sp>
      </p:grpSp>
      <p:grpSp>
        <p:nvGrpSpPr>
          <p:cNvPr id="11" name="Group 66"/>
          <p:cNvGrpSpPr>
            <a:grpSpLocks/>
          </p:cNvGrpSpPr>
          <p:nvPr/>
        </p:nvGrpSpPr>
        <p:grpSpPr bwMode="auto">
          <a:xfrm>
            <a:off x="1563688" y="3983094"/>
            <a:ext cx="7143750" cy="379692"/>
            <a:chOff x="1827436" y="3939614"/>
            <a:chExt cx="7857591" cy="430931"/>
          </a:xfrm>
        </p:grpSpPr>
        <p:sp>
          <p:nvSpPr>
            <p:cNvPr id="12" name="TextBox 15"/>
            <p:cNvSpPr txBox="1">
              <a:spLocks noChangeArrowheads="1"/>
            </p:cNvSpPr>
            <p:nvPr/>
          </p:nvSpPr>
          <p:spPr bwMode="auto">
            <a:xfrm>
              <a:off x="1827436" y="3939634"/>
              <a:ext cx="1695949" cy="430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81" tIns="50841" rIns="101681" bIns="50841">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dirty="0" err="1" smtClean="0">
                  <a:solidFill>
                    <a:srgbClr val="D34817"/>
                  </a:solidFill>
                  <a:latin typeface="Gill Sans MT" charset="0"/>
                </a:rPr>
                <a:t>Metagenomics</a:t>
              </a:r>
              <a:endParaRPr lang="en-US" altLang="en-US" sz="1800" dirty="0">
                <a:solidFill>
                  <a:srgbClr val="D34817"/>
                </a:solidFill>
                <a:latin typeface="Gill Sans MT" charset="0"/>
              </a:endParaRPr>
            </a:p>
          </p:txBody>
        </p:sp>
        <p:sp>
          <p:nvSpPr>
            <p:cNvPr id="13" name="TextBox 20"/>
            <p:cNvSpPr txBox="1">
              <a:spLocks noChangeArrowheads="1"/>
            </p:cNvSpPr>
            <p:nvPr/>
          </p:nvSpPr>
          <p:spPr bwMode="auto">
            <a:xfrm>
              <a:off x="3681462" y="3939622"/>
              <a:ext cx="2336026" cy="430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81" tIns="50841" rIns="101681" bIns="50841">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dirty="0" err="1" smtClean="0">
                  <a:solidFill>
                    <a:srgbClr val="D34817"/>
                  </a:solidFill>
                  <a:latin typeface="Gill Sans MT" charset="0"/>
                </a:rPr>
                <a:t>Metatranscriptomics</a:t>
              </a:r>
              <a:endParaRPr lang="en-US" altLang="en-US" sz="1800" dirty="0">
                <a:solidFill>
                  <a:srgbClr val="D34817"/>
                </a:solidFill>
                <a:latin typeface="Gill Sans MT" charset="0"/>
              </a:endParaRPr>
            </a:p>
          </p:txBody>
        </p:sp>
        <p:sp>
          <p:nvSpPr>
            <p:cNvPr id="14" name="TextBox 21"/>
            <p:cNvSpPr txBox="1">
              <a:spLocks noChangeArrowheads="1"/>
            </p:cNvSpPr>
            <p:nvPr/>
          </p:nvSpPr>
          <p:spPr bwMode="auto">
            <a:xfrm>
              <a:off x="6029376" y="3939619"/>
              <a:ext cx="1396197" cy="430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81" tIns="50841" rIns="101681" bIns="50841">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dirty="0">
                  <a:solidFill>
                    <a:srgbClr val="D34817"/>
                  </a:solidFill>
                  <a:latin typeface="Gill Sans MT" charset="0"/>
                </a:rPr>
                <a:t>Proteomics</a:t>
              </a:r>
            </a:p>
          </p:txBody>
        </p:sp>
        <p:sp>
          <p:nvSpPr>
            <p:cNvPr id="15" name="TextBox 22"/>
            <p:cNvSpPr txBox="1">
              <a:spLocks noChangeArrowheads="1"/>
            </p:cNvSpPr>
            <p:nvPr/>
          </p:nvSpPr>
          <p:spPr bwMode="auto">
            <a:xfrm>
              <a:off x="8023275" y="3939614"/>
              <a:ext cx="1661752" cy="430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81" tIns="50841" rIns="101681" bIns="50841">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D34817"/>
                  </a:solidFill>
                  <a:latin typeface="Gill Sans MT" charset="0"/>
                </a:rPr>
                <a:t>Metabolomics</a:t>
              </a:r>
            </a:p>
          </p:txBody>
        </p:sp>
      </p:grpSp>
      <p:sp>
        <p:nvSpPr>
          <p:cNvPr id="16" name="Right Arrow 15"/>
          <p:cNvSpPr/>
          <p:nvPr/>
        </p:nvSpPr>
        <p:spPr>
          <a:xfrm>
            <a:off x="2884488" y="4795897"/>
            <a:ext cx="361950" cy="360363"/>
          </a:xfrm>
          <a:prstGeom prst="rightArrow">
            <a:avLst/>
          </a:prstGeom>
          <a:solidFill>
            <a:srgbClr val="FFFFFF"/>
          </a:solidFill>
          <a:ln w="19050" cap="flat" cmpd="sng" algn="ctr">
            <a:solidFill>
              <a:srgbClr val="D34817"/>
            </a:solidFill>
            <a:prstDash val="solid"/>
            <a:round/>
            <a:headEnd type="none" w="med" len="med"/>
            <a:tailEnd type="none" w="med" len="med"/>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91217" tIns="45609" rIns="91217" bIns="45609" anchor="ctr"/>
          <a:lstStyle/>
          <a:p>
            <a:pPr algn="ctr" defTabSz="456085" fontAlgn="auto">
              <a:spcBef>
                <a:spcPts val="0"/>
              </a:spcBef>
              <a:spcAft>
                <a:spcPts val="0"/>
              </a:spcAft>
              <a:defRPr/>
            </a:pPr>
            <a:endParaRPr lang="en-US" dirty="0">
              <a:solidFill>
                <a:prstClr val="white"/>
              </a:solidFill>
            </a:endParaRPr>
          </a:p>
        </p:txBody>
      </p:sp>
      <p:pic>
        <p:nvPicPr>
          <p:cNvPr id="17" name="Picture 25" descr="DNA_RNA.jpg"/>
          <p:cNvPicPr>
            <a:picLocks noChangeAspect="1"/>
          </p:cNvPicPr>
          <p:nvPr/>
        </p:nvPicPr>
        <p:blipFill>
          <a:blip r:embed="rId3">
            <a:extLst>
              <a:ext uri="{28A0092B-C50C-407E-A947-70E740481C1C}">
                <a14:useLocalDpi xmlns:a14="http://schemas.microsoft.com/office/drawing/2010/main" val="0"/>
              </a:ext>
            </a:extLst>
          </a:blip>
          <a:srcRect l="52463" t="43950" r="27724" b="16206"/>
          <a:stretch>
            <a:fillRect/>
          </a:stretch>
        </p:blipFill>
        <p:spPr bwMode="auto">
          <a:xfrm rot="5400000">
            <a:off x="3644106" y="4334729"/>
            <a:ext cx="523875" cy="119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6" descr="3pgk.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99063" y="4451410"/>
            <a:ext cx="1292225"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 name="Group 18"/>
          <p:cNvGrpSpPr>
            <a:grpSpLocks/>
          </p:cNvGrpSpPr>
          <p:nvPr/>
        </p:nvGrpSpPr>
        <p:grpSpPr bwMode="auto">
          <a:xfrm>
            <a:off x="249238" y="4418072"/>
            <a:ext cx="2520950" cy="1439863"/>
            <a:chOff x="0" y="3581400"/>
            <a:chExt cx="4394200" cy="2069975"/>
          </a:xfrm>
        </p:grpSpPr>
        <p:pic>
          <p:nvPicPr>
            <p:cNvPr id="20" name="Picture 3" descr="screen-capture-5.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4648200"/>
              <a:ext cx="2514286" cy="100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743200" y="3886200"/>
              <a:ext cx="1651000"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Oval 21"/>
            <p:cNvSpPr/>
            <p:nvPr/>
          </p:nvSpPr>
          <p:spPr>
            <a:xfrm>
              <a:off x="1544058" y="4772719"/>
              <a:ext cx="340356" cy="374284"/>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defTabSz="456085" fontAlgn="auto">
                <a:spcBef>
                  <a:spcPts val="0"/>
                </a:spcBef>
                <a:spcAft>
                  <a:spcPts val="0"/>
                </a:spcAft>
                <a:defRPr/>
              </a:pPr>
              <a:endParaRPr lang="en-US" dirty="0">
                <a:solidFill>
                  <a:srgbClr val="FFFFFF"/>
                </a:solidFill>
                <a:ea typeface="Arial" charset="0"/>
                <a:cs typeface="Arial" charset="0"/>
              </a:endParaRPr>
            </a:p>
          </p:txBody>
        </p:sp>
        <p:sp>
          <p:nvSpPr>
            <p:cNvPr id="23" name="Oval 22"/>
            <p:cNvSpPr/>
            <p:nvPr/>
          </p:nvSpPr>
          <p:spPr>
            <a:xfrm>
              <a:off x="2515319" y="3581400"/>
              <a:ext cx="1878881" cy="156560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defTabSz="456085" fontAlgn="auto">
                <a:spcBef>
                  <a:spcPts val="0"/>
                </a:spcBef>
                <a:spcAft>
                  <a:spcPts val="0"/>
                </a:spcAft>
                <a:defRPr/>
              </a:pPr>
              <a:endParaRPr lang="en-US" dirty="0">
                <a:solidFill>
                  <a:srgbClr val="FFFFFF"/>
                </a:solidFill>
                <a:ea typeface="Arial" charset="0"/>
                <a:cs typeface="Arial" charset="0"/>
              </a:endParaRPr>
            </a:p>
          </p:txBody>
        </p:sp>
        <p:cxnSp>
          <p:nvCxnSpPr>
            <p:cNvPr id="24" name="Straight Connector 23"/>
            <p:cNvCxnSpPr/>
            <p:nvPr/>
          </p:nvCxnSpPr>
          <p:spPr>
            <a:xfrm rot="5400000" flipH="1" flipV="1">
              <a:off x="1678479" y="3713940"/>
              <a:ext cx="1017870" cy="1209234"/>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16200000" flipH="1">
              <a:off x="2583357" y="4276499"/>
              <a:ext cx="2283" cy="174329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26" name="Picture 40" descr="Clopidogrel_active_metabolite.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072313" y="4321235"/>
            <a:ext cx="1697037"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5"/>
          <p:cNvSpPr txBox="1">
            <a:spLocks noChangeArrowheads="1"/>
          </p:cNvSpPr>
          <p:nvPr/>
        </p:nvSpPr>
        <p:spPr bwMode="auto">
          <a:xfrm>
            <a:off x="2974975" y="3197285"/>
            <a:ext cx="2825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17" tIns="45609" rIns="91217" bIns="45609">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dirty="0">
                <a:solidFill>
                  <a:srgbClr val="000000"/>
                </a:solidFill>
                <a:latin typeface="Gill Sans MT" charset="0"/>
              </a:rPr>
              <a:t>High-throughput sequencing</a:t>
            </a:r>
          </a:p>
        </p:txBody>
      </p:sp>
      <p:sp>
        <p:nvSpPr>
          <p:cNvPr id="28" name="TextBox 16"/>
          <p:cNvSpPr txBox="1">
            <a:spLocks noChangeArrowheads="1"/>
          </p:cNvSpPr>
          <p:nvPr/>
        </p:nvSpPr>
        <p:spPr bwMode="auto">
          <a:xfrm>
            <a:off x="6272242" y="1446298"/>
            <a:ext cx="1709708" cy="923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217" tIns="45609" rIns="91217" bIns="45609">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800" dirty="0" smtClean="0">
                <a:solidFill>
                  <a:srgbClr val="D34817"/>
                </a:solidFill>
                <a:latin typeface="Gill Sans MT" charset="0"/>
              </a:rPr>
              <a:t>Targeted amplicon </a:t>
            </a:r>
            <a:r>
              <a:rPr lang="en-US" altLang="en-US" sz="1800" dirty="0" err="1" smtClean="0">
                <a:solidFill>
                  <a:srgbClr val="D34817"/>
                </a:solidFill>
                <a:latin typeface="Gill Sans MT" charset="0"/>
              </a:rPr>
              <a:t>seq</a:t>
            </a:r>
            <a:r>
              <a:rPr lang="en-US" altLang="en-US" sz="1800" dirty="0" smtClean="0">
                <a:solidFill>
                  <a:srgbClr val="D34817"/>
                </a:solidFill>
                <a:latin typeface="Gill Sans MT" charset="0"/>
              </a:rPr>
              <a:t> (e.g. 16S)</a:t>
            </a:r>
            <a:endParaRPr lang="en-US" altLang="en-US" sz="1800" dirty="0">
              <a:solidFill>
                <a:srgbClr val="D34817"/>
              </a:solidFill>
              <a:latin typeface="Gill Sans MT" charset="0"/>
            </a:endParaRPr>
          </a:p>
        </p:txBody>
      </p:sp>
      <p:sp>
        <p:nvSpPr>
          <p:cNvPr id="29" name="Right Arrow 28"/>
          <p:cNvSpPr/>
          <p:nvPr/>
        </p:nvSpPr>
        <p:spPr>
          <a:xfrm>
            <a:off x="4732338" y="4795897"/>
            <a:ext cx="358775" cy="360363"/>
          </a:xfrm>
          <a:prstGeom prst="rightArrow">
            <a:avLst/>
          </a:prstGeom>
          <a:solidFill>
            <a:srgbClr val="FFFFFF"/>
          </a:solidFill>
          <a:ln w="19050" cap="flat" cmpd="sng" algn="ctr">
            <a:solidFill>
              <a:srgbClr val="D34817"/>
            </a:solidFill>
            <a:prstDash val="solid"/>
            <a:round/>
            <a:headEnd type="none" w="med" len="med"/>
            <a:tailEnd type="none" w="med" len="med"/>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91217" tIns="45609" rIns="91217" bIns="45609" anchor="ctr"/>
          <a:lstStyle/>
          <a:p>
            <a:pPr algn="ctr" defTabSz="456085" fontAlgn="auto">
              <a:spcBef>
                <a:spcPts val="0"/>
              </a:spcBef>
              <a:spcAft>
                <a:spcPts val="0"/>
              </a:spcAft>
              <a:defRPr/>
            </a:pPr>
            <a:endParaRPr lang="en-US" dirty="0">
              <a:solidFill>
                <a:prstClr val="white"/>
              </a:solidFill>
            </a:endParaRPr>
          </a:p>
        </p:txBody>
      </p:sp>
      <p:sp>
        <p:nvSpPr>
          <p:cNvPr id="30" name="Right Arrow 29"/>
          <p:cNvSpPr/>
          <p:nvPr/>
        </p:nvSpPr>
        <p:spPr>
          <a:xfrm>
            <a:off x="6596063" y="4776847"/>
            <a:ext cx="360362" cy="360363"/>
          </a:xfrm>
          <a:prstGeom prst="rightArrow">
            <a:avLst/>
          </a:prstGeom>
          <a:solidFill>
            <a:srgbClr val="FFFFFF"/>
          </a:solidFill>
          <a:ln w="19050" cap="flat" cmpd="sng" algn="ctr">
            <a:solidFill>
              <a:srgbClr val="D34817"/>
            </a:solidFill>
            <a:prstDash val="solid"/>
            <a:round/>
            <a:headEnd type="none" w="med" len="med"/>
            <a:tailEnd type="none" w="med" len="med"/>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91217" tIns="45609" rIns="91217" bIns="45609" anchor="ctr"/>
          <a:lstStyle/>
          <a:p>
            <a:pPr algn="ctr" defTabSz="456085" fontAlgn="auto">
              <a:spcBef>
                <a:spcPts val="0"/>
              </a:spcBef>
              <a:spcAft>
                <a:spcPts val="0"/>
              </a:spcAft>
              <a:defRPr/>
            </a:pPr>
            <a:endParaRPr lang="en-US" dirty="0">
              <a:solidFill>
                <a:prstClr val="white"/>
              </a:solidFill>
            </a:endParaRPr>
          </a:p>
        </p:txBody>
      </p:sp>
      <p:pic>
        <p:nvPicPr>
          <p:cNvPr id="31" name="Picture 51" descr="female_outline_grey.gif"/>
          <p:cNvPicPr>
            <a:picLocks noChangeAspect="1"/>
          </p:cNvPicPr>
          <p:nvPr/>
        </p:nvPicPr>
        <p:blipFill>
          <a:blip r:embed="rId8">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679825" y="1197035"/>
            <a:ext cx="676275" cy="158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2" name="Straight Connector 31"/>
          <p:cNvCxnSpPr/>
          <p:nvPr/>
        </p:nvCxnSpPr>
        <p:spPr>
          <a:xfrm flipV="1">
            <a:off x="4038600" y="1482785"/>
            <a:ext cx="1549400" cy="25876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4038600" y="1920935"/>
            <a:ext cx="1549400" cy="3683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 name="Bent Arrow 33"/>
          <p:cNvSpPr/>
          <p:nvPr/>
        </p:nvSpPr>
        <p:spPr>
          <a:xfrm rot="16200000" flipH="1">
            <a:off x="65088" y="2773422"/>
            <a:ext cx="2224087" cy="773113"/>
          </a:xfrm>
          <a:prstGeom prst="bentArrow">
            <a:avLst/>
          </a:prstGeom>
          <a:noFill/>
          <a:ln w="12700" cap="flat" cmpd="sng" algn="ctr">
            <a:solidFill>
              <a:schemeClr val="accent1"/>
            </a:solidFill>
            <a:prstDash val="solid"/>
            <a:round/>
            <a:headEnd type="none" w="med" len="med"/>
            <a:tailEnd type="none" w="med" len="med"/>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82030" tIns="41015" rIns="82030" bIns="41015" anchor="ctr"/>
          <a:lstStyle/>
          <a:p>
            <a:pPr algn="ctr" defTabSz="455719" fontAlgn="auto">
              <a:spcBef>
                <a:spcPts val="0"/>
              </a:spcBef>
              <a:spcAft>
                <a:spcPts val="0"/>
              </a:spcAft>
              <a:defRPr/>
            </a:pPr>
            <a:endParaRPr lang="en-US" dirty="0">
              <a:solidFill>
                <a:prstClr val="black"/>
              </a:solidFill>
            </a:endParaRPr>
          </a:p>
        </p:txBody>
      </p:sp>
      <p:sp>
        <p:nvSpPr>
          <p:cNvPr id="35" name="Rectangle 34"/>
          <p:cNvSpPr/>
          <p:nvPr/>
        </p:nvSpPr>
        <p:spPr>
          <a:xfrm>
            <a:off x="1563689" y="2047935"/>
            <a:ext cx="1752600" cy="185737"/>
          </a:xfrm>
          <a:prstGeom prst="rect">
            <a:avLst/>
          </a:prstGeom>
          <a:noFill/>
          <a:ln w="12700" cap="flat" cmpd="sng" algn="ctr">
            <a:solidFill>
              <a:schemeClr val="accent1"/>
            </a:solidFill>
            <a:prstDash val="solid"/>
            <a:round/>
            <a:headEnd type="none" w="med" len="med"/>
            <a:tailEnd type="none" w="med" len="med"/>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82030" tIns="41015" rIns="82030" bIns="41015" anchor="ctr"/>
          <a:lstStyle/>
          <a:p>
            <a:pPr algn="ctr" defTabSz="455719" fontAlgn="auto">
              <a:spcBef>
                <a:spcPts val="0"/>
              </a:spcBef>
              <a:spcAft>
                <a:spcPts val="0"/>
              </a:spcAft>
              <a:defRPr/>
            </a:pPr>
            <a:endParaRPr lang="en-US" dirty="0">
              <a:solidFill>
                <a:prstClr val="white"/>
              </a:solidFill>
            </a:endParaRPr>
          </a:p>
        </p:txBody>
      </p:sp>
      <p:sp>
        <p:nvSpPr>
          <p:cNvPr id="37" name="Right Brace 36"/>
          <p:cNvSpPr/>
          <p:nvPr/>
        </p:nvSpPr>
        <p:spPr>
          <a:xfrm rot="16200000">
            <a:off x="3079751" y="2330509"/>
            <a:ext cx="531812" cy="2982913"/>
          </a:xfrm>
          <a:prstGeom prst="rightBrace">
            <a:avLst>
              <a:gd name="adj1" fmla="val 8333"/>
              <a:gd name="adj2" fmla="val 76079"/>
            </a:avLst>
          </a:prstGeom>
          <a:effectLst/>
        </p:spPr>
        <p:style>
          <a:lnRef idx="2">
            <a:schemeClr val="accent1"/>
          </a:lnRef>
          <a:fillRef idx="0">
            <a:schemeClr val="accent1"/>
          </a:fillRef>
          <a:effectRef idx="1">
            <a:schemeClr val="accent1"/>
          </a:effectRef>
          <a:fontRef idx="minor">
            <a:schemeClr val="tx1"/>
          </a:fontRef>
        </p:style>
        <p:txBody>
          <a:bodyPr lIns="82030" tIns="41015" rIns="82030" bIns="41015" anchor="ctr"/>
          <a:lstStyle/>
          <a:p>
            <a:pPr algn="ctr" defTabSz="455719" fontAlgn="auto">
              <a:spcBef>
                <a:spcPts val="0"/>
              </a:spcBef>
              <a:spcAft>
                <a:spcPts val="0"/>
              </a:spcAft>
              <a:defRPr/>
            </a:pPr>
            <a:endParaRPr lang="en-US" dirty="0">
              <a:solidFill>
                <a:prstClr val="black"/>
              </a:solidFill>
            </a:endParaRPr>
          </a:p>
        </p:txBody>
      </p:sp>
      <p:sp>
        <p:nvSpPr>
          <p:cNvPr id="38" name="Right Brace 37"/>
          <p:cNvSpPr/>
          <p:nvPr/>
        </p:nvSpPr>
        <p:spPr>
          <a:xfrm rot="5400000" flipV="1">
            <a:off x="5597512" y="777949"/>
            <a:ext cx="411162" cy="4621184"/>
          </a:xfrm>
          <a:prstGeom prst="rightBrace">
            <a:avLst>
              <a:gd name="adj1" fmla="val 8333"/>
              <a:gd name="adj2" fmla="val 26964"/>
            </a:avLst>
          </a:prstGeom>
          <a:effectLst/>
        </p:spPr>
        <p:style>
          <a:lnRef idx="2">
            <a:schemeClr val="accent1"/>
          </a:lnRef>
          <a:fillRef idx="0">
            <a:schemeClr val="accent1"/>
          </a:fillRef>
          <a:effectRef idx="1">
            <a:schemeClr val="accent1"/>
          </a:effectRef>
          <a:fontRef idx="minor">
            <a:schemeClr val="tx1"/>
          </a:fontRef>
        </p:style>
        <p:txBody>
          <a:bodyPr lIns="82030" tIns="41015" rIns="82030" bIns="41015" anchor="ctr"/>
          <a:lstStyle/>
          <a:p>
            <a:pPr algn="ctr" defTabSz="455719" fontAlgn="auto">
              <a:spcBef>
                <a:spcPts val="0"/>
              </a:spcBef>
              <a:spcAft>
                <a:spcPts val="0"/>
              </a:spcAft>
              <a:defRPr/>
            </a:pPr>
            <a:endParaRPr lang="en-US" dirty="0">
              <a:solidFill>
                <a:prstClr val="black"/>
              </a:solidFill>
            </a:endParaRPr>
          </a:p>
        </p:txBody>
      </p:sp>
      <p:sp>
        <p:nvSpPr>
          <p:cNvPr id="39" name="TextBox 18"/>
          <p:cNvSpPr txBox="1">
            <a:spLocks noChangeArrowheads="1"/>
          </p:cNvSpPr>
          <p:nvPr/>
        </p:nvSpPr>
        <p:spPr bwMode="auto">
          <a:xfrm>
            <a:off x="4897438" y="1120835"/>
            <a:ext cx="13112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17" tIns="45609" rIns="91217" bIns="45609">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000000"/>
                </a:solidFill>
                <a:latin typeface="Gill Sans MT" charset="0"/>
              </a:rPr>
              <a:t>Microbiome</a:t>
            </a:r>
          </a:p>
        </p:txBody>
      </p:sp>
      <p:grpSp>
        <p:nvGrpSpPr>
          <p:cNvPr id="40" name="Group 70"/>
          <p:cNvGrpSpPr>
            <a:grpSpLocks/>
          </p:cNvGrpSpPr>
          <p:nvPr/>
        </p:nvGrpSpPr>
        <p:grpSpPr bwMode="auto">
          <a:xfrm>
            <a:off x="5172075" y="1482785"/>
            <a:ext cx="831850" cy="806450"/>
            <a:chOff x="5600750" y="1183248"/>
            <a:chExt cx="914400" cy="914400"/>
          </a:xfrm>
        </p:grpSpPr>
        <p:sp>
          <p:nvSpPr>
            <p:cNvPr id="41" name="Oval 40"/>
            <p:cNvSpPr/>
            <p:nvPr/>
          </p:nvSpPr>
          <p:spPr>
            <a:xfrm>
              <a:off x="5600750" y="1183248"/>
              <a:ext cx="914400" cy="914400"/>
            </a:xfrm>
            <a:prstGeom prst="ellipse">
              <a:avLst/>
            </a:prstGeom>
            <a:solidFill>
              <a:schemeClr val="bg1"/>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defTabSz="455719" fontAlgn="auto">
                <a:spcBef>
                  <a:spcPts val="0"/>
                </a:spcBef>
                <a:spcAft>
                  <a:spcPts val="0"/>
                </a:spcAft>
                <a:defRPr/>
              </a:pPr>
              <a:endParaRPr lang="en-US" dirty="0">
                <a:solidFill>
                  <a:prstClr val="white"/>
                </a:solidFill>
              </a:endParaRPr>
            </a:p>
          </p:txBody>
        </p:sp>
        <p:pic>
          <p:nvPicPr>
            <p:cNvPr id="42" name="Picture 68"/>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40917" y="1214215"/>
              <a:ext cx="836978" cy="8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TextBox 2"/>
          <p:cNvSpPr txBox="1"/>
          <p:nvPr/>
        </p:nvSpPr>
        <p:spPr>
          <a:xfrm>
            <a:off x="7071449" y="901217"/>
            <a:ext cx="1697901" cy="430887"/>
          </a:xfrm>
          <a:prstGeom prst="rect">
            <a:avLst/>
          </a:prstGeom>
          <a:noFill/>
        </p:spPr>
        <p:txBody>
          <a:bodyPr wrap="none" rtlCol="0">
            <a:spAutoFit/>
          </a:bodyPr>
          <a:lstStyle/>
          <a:p>
            <a:r>
              <a:rPr lang="en-US" sz="2200" dirty="0" smtClean="0">
                <a:solidFill>
                  <a:srgbClr val="7F7F7F"/>
                </a:solidFill>
                <a:latin typeface="Perpetua" charset="0"/>
                <a:ea typeface="Perpetua" charset="0"/>
                <a:cs typeface="Perpetua" charset="0"/>
              </a:rPr>
              <a:t>Jean </a:t>
            </a:r>
            <a:r>
              <a:rPr lang="en-US" sz="2200" dirty="0" err="1" smtClean="0">
                <a:solidFill>
                  <a:srgbClr val="7F7F7F"/>
                </a:solidFill>
                <a:latin typeface="Perpetua" charset="0"/>
                <a:ea typeface="Perpetua" charset="0"/>
                <a:cs typeface="Perpetua" charset="0"/>
              </a:rPr>
              <a:t>Macklaim</a:t>
            </a:r>
            <a:endParaRPr lang="en-US" sz="2200" dirty="0" smtClean="0">
              <a:solidFill>
                <a:srgbClr val="7F7F7F"/>
              </a:solidFill>
              <a:latin typeface="Perpetua" charset="0"/>
              <a:ea typeface="Perpetua" charset="0"/>
              <a:cs typeface="Perpetua" charset="0"/>
            </a:endParaRPr>
          </a:p>
        </p:txBody>
      </p:sp>
      <p:sp>
        <p:nvSpPr>
          <p:cNvPr id="5" name="Footer Placeholder 4"/>
          <p:cNvSpPr>
            <a:spLocks noGrp="1"/>
          </p:cNvSpPr>
          <p:nvPr>
            <p:ph type="ftr" sz="quarter" idx="11"/>
          </p:nvPr>
        </p:nvSpPr>
        <p:spPr/>
        <p:txBody>
          <a:bodyPr/>
          <a:lstStyle/>
          <a:p>
            <a:pPr>
              <a:defRPr/>
            </a:pPr>
            <a:r>
              <a:rPr lang="is-IS" smtClean="0"/>
              <a:t>ISAPP 2019</a:t>
            </a:r>
            <a:endParaRPr lang="en-US" dirty="0"/>
          </a:p>
        </p:txBody>
      </p:sp>
      <p:sp>
        <p:nvSpPr>
          <p:cNvPr id="44" name="TextBox 43"/>
          <p:cNvSpPr txBox="1"/>
          <p:nvPr/>
        </p:nvSpPr>
        <p:spPr>
          <a:xfrm>
            <a:off x="5373085" y="6069067"/>
            <a:ext cx="3607908" cy="400110"/>
          </a:xfrm>
          <a:prstGeom prst="rect">
            <a:avLst/>
          </a:prstGeom>
          <a:noFill/>
        </p:spPr>
        <p:txBody>
          <a:bodyPr wrap="square" rtlCol="0">
            <a:spAutoFit/>
          </a:bodyPr>
          <a:lstStyle/>
          <a:p>
            <a:r>
              <a:rPr lang="en-US" sz="1000" dirty="0" err="1" smtClean="0">
                <a:solidFill>
                  <a:schemeClr val="bg1">
                    <a:lumMod val="50000"/>
                  </a:schemeClr>
                </a:solidFill>
              </a:rPr>
              <a:t>Macklaim</a:t>
            </a:r>
            <a:r>
              <a:rPr lang="en-US" sz="1000" dirty="0" smtClean="0">
                <a:solidFill>
                  <a:schemeClr val="bg1">
                    <a:lumMod val="50000"/>
                  </a:schemeClr>
                </a:solidFill>
              </a:rPr>
              <a:t>, Gloor. From </a:t>
            </a:r>
            <a:r>
              <a:rPr lang="en-US" sz="1000" dirty="0">
                <a:solidFill>
                  <a:schemeClr val="bg1">
                    <a:lumMod val="50000"/>
                  </a:schemeClr>
                </a:solidFill>
              </a:rPr>
              <a:t>RNA-</a:t>
            </a:r>
            <a:r>
              <a:rPr lang="en-US" sz="1000" dirty="0" err="1">
                <a:solidFill>
                  <a:schemeClr val="bg1">
                    <a:lumMod val="50000"/>
                  </a:schemeClr>
                </a:solidFill>
              </a:rPr>
              <a:t>seq</a:t>
            </a:r>
            <a:r>
              <a:rPr lang="en-US" sz="1000" dirty="0">
                <a:solidFill>
                  <a:schemeClr val="bg1">
                    <a:lumMod val="50000"/>
                  </a:schemeClr>
                </a:solidFill>
              </a:rPr>
              <a:t> to Biological Inference: Using Compositional Data Analysis in Meta-</a:t>
            </a:r>
            <a:r>
              <a:rPr lang="en-US" sz="1000" dirty="0" err="1">
                <a:solidFill>
                  <a:schemeClr val="bg1">
                    <a:lumMod val="50000"/>
                  </a:schemeClr>
                </a:solidFill>
              </a:rPr>
              <a:t>Transcriptomics</a:t>
            </a:r>
            <a:r>
              <a:rPr lang="en-US" sz="1000" dirty="0" smtClean="0">
                <a:solidFill>
                  <a:schemeClr val="bg1">
                    <a:lumMod val="50000"/>
                  </a:schemeClr>
                </a:solidFill>
              </a:rPr>
              <a:t>. MIMB 2018</a:t>
            </a:r>
            <a:endParaRPr lang="en-US" sz="1000" dirty="0">
              <a:solidFill>
                <a:schemeClr val="bg1">
                  <a:lumMod val="50000"/>
                </a:schemeClr>
              </a:solidFill>
            </a:endParaRPr>
          </a:p>
        </p:txBody>
      </p:sp>
      <p:pic>
        <p:nvPicPr>
          <p:cNvPr id="45" name="Picture 44"/>
          <p:cNvPicPr>
            <a:picLocks noChangeAspect="1"/>
          </p:cNvPicPr>
          <p:nvPr/>
        </p:nvPicPr>
        <p:blipFill>
          <a:blip r:embed="rId10"/>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425507829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sequencing meat grinder</a:t>
            </a:r>
            <a:endParaRPr lang="en-US" dirty="0"/>
          </a:p>
        </p:txBody>
      </p:sp>
      <p:sp>
        <p:nvSpPr>
          <p:cNvPr id="4" name="Footer Placeholder 3"/>
          <p:cNvSpPr>
            <a:spLocks noGrp="1"/>
          </p:cNvSpPr>
          <p:nvPr>
            <p:ph type="ftr" sz="quarter" idx="11"/>
          </p:nvPr>
        </p:nvSpPr>
        <p:spPr/>
        <p:txBody>
          <a:bodyPr/>
          <a:lstStyle/>
          <a:p>
            <a:r>
              <a:rPr lang="is-IS" smtClean="0"/>
              <a:t>ISAPP 2019</a:t>
            </a:r>
            <a:endParaRPr lang="en-US"/>
          </a:p>
        </p:txBody>
      </p:sp>
      <p:sp>
        <p:nvSpPr>
          <p:cNvPr id="12" name="TextBox 11"/>
          <p:cNvSpPr txBox="1"/>
          <p:nvPr/>
        </p:nvSpPr>
        <p:spPr>
          <a:xfrm>
            <a:off x="6800252" y="3249504"/>
            <a:ext cx="2223686" cy="1600438"/>
          </a:xfrm>
          <a:prstGeom prst="rect">
            <a:avLst/>
          </a:prstGeom>
          <a:noFill/>
        </p:spPr>
        <p:txBody>
          <a:bodyPr wrap="none" rtlCol="0">
            <a:spAutoFit/>
          </a:bodyPr>
          <a:lstStyle/>
          <a:p>
            <a:r>
              <a:rPr lang="en-US" sz="1400" dirty="0" smtClean="0"/>
              <a:t>Assumptions do not fit</a:t>
            </a:r>
            <a:endParaRPr lang="en-US" sz="2000" dirty="0" smtClean="0"/>
          </a:p>
          <a:p>
            <a:endParaRPr lang="en-US" sz="1400" dirty="0" smtClean="0"/>
          </a:p>
          <a:p>
            <a:pPr marL="285750" indent="-285750">
              <a:buFont typeface="Arial"/>
              <a:buChar char="•"/>
            </a:pPr>
            <a:r>
              <a:rPr lang="en-US" sz="1400" dirty="0" smtClean="0">
                <a:solidFill>
                  <a:schemeClr val="bg1">
                    <a:lumMod val="50000"/>
                  </a:schemeClr>
                </a:solidFill>
              </a:rPr>
              <a:t>Counts</a:t>
            </a:r>
            <a:endParaRPr lang="en-US" sz="1400" dirty="0">
              <a:solidFill>
                <a:schemeClr val="bg1">
                  <a:lumMod val="50000"/>
                </a:schemeClr>
              </a:solidFill>
            </a:endParaRPr>
          </a:p>
          <a:p>
            <a:pPr marL="285750" indent="-285750">
              <a:buFont typeface="Arial"/>
              <a:buChar char="•"/>
            </a:pPr>
            <a:r>
              <a:rPr lang="en-US" sz="1400" dirty="0" smtClean="0">
                <a:solidFill>
                  <a:schemeClr val="bg1">
                    <a:lumMod val="50000"/>
                  </a:schemeClr>
                </a:solidFill>
              </a:rPr>
              <a:t>Majority invariant</a:t>
            </a:r>
          </a:p>
          <a:p>
            <a:pPr marL="285750" indent="-285750">
              <a:buFont typeface="Arial"/>
              <a:buChar char="•"/>
            </a:pPr>
            <a:r>
              <a:rPr lang="en-US" sz="1400" dirty="0" smtClean="0">
                <a:solidFill>
                  <a:srgbClr val="7F7F7F"/>
                </a:solidFill>
              </a:rPr>
              <a:t>Dispersion ~ abundance</a:t>
            </a:r>
          </a:p>
          <a:p>
            <a:pPr marL="285750" indent="-285750">
              <a:buFont typeface="Arial"/>
              <a:buChar char="•"/>
            </a:pPr>
            <a:r>
              <a:rPr lang="en-US" sz="1400" dirty="0" smtClean="0">
                <a:solidFill>
                  <a:srgbClr val="7F7F7F"/>
                </a:solidFill>
              </a:rPr>
              <a:t>Model as NB or ZIG</a:t>
            </a:r>
          </a:p>
          <a:p>
            <a:pPr marL="285750" indent="-285750">
              <a:buFont typeface="Arial"/>
              <a:buChar char="•"/>
            </a:pPr>
            <a:r>
              <a:rPr lang="en-US" sz="1400" dirty="0" smtClean="0">
                <a:solidFill>
                  <a:srgbClr val="7F7F7F"/>
                </a:solidFill>
              </a:rPr>
              <a:t>Correlation</a:t>
            </a:r>
          </a:p>
        </p:txBody>
      </p:sp>
      <p:pic>
        <p:nvPicPr>
          <p:cNvPr id="6" name="Content Placeholder 5"/>
          <p:cNvPicPr>
            <a:picLocks noGrp="1" noChangeAspect="1"/>
          </p:cNvPicPr>
          <p:nvPr>
            <p:ph idx="1"/>
          </p:nvPr>
        </p:nvPicPr>
        <p:blipFill>
          <a:blip r:embed="rId2"/>
          <a:srcRect t="-1617" b="-1617"/>
          <a:stretch>
            <a:fillRect/>
          </a:stretch>
        </p:blipFill>
        <p:spPr>
          <a:xfrm>
            <a:off x="1001502" y="2031336"/>
            <a:ext cx="5530968" cy="3491353"/>
          </a:xfrm>
        </p:spPr>
      </p:pic>
      <p:sp>
        <p:nvSpPr>
          <p:cNvPr id="9" name="TextBox 8"/>
          <p:cNvSpPr txBox="1"/>
          <p:nvPr/>
        </p:nvSpPr>
        <p:spPr>
          <a:xfrm>
            <a:off x="6207125" y="6037263"/>
            <a:ext cx="2480166" cy="646331"/>
          </a:xfrm>
          <a:prstGeom prst="rect">
            <a:avLst/>
          </a:prstGeom>
          <a:noFill/>
        </p:spPr>
        <p:txBody>
          <a:bodyPr wrap="none">
            <a:spAutoFit/>
          </a:bodyPr>
          <a:lstStyle/>
          <a:p>
            <a:pPr>
              <a:defRPr/>
            </a:pPr>
            <a:r>
              <a:rPr lang="en-US" sz="1200" dirty="0">
                <a:solidFill>
                  <a:schemeClr val="tx1">
                    <a:lumMod val="50000"/>
                    <a:lumOff val="50000"/>
                  </a:schemeClr>
                </a:solidFill>
              </a:rPr>
              <a:t>Gloor, et al. 2016. Ann Epidemiology</a:t>
            </a:r>
          </a:p>
          <a:p>
            <a:pPr>
              <a:defRPr/>
            </a:pPr>
            <a:r>
              <a:rPr lang="en-US" sz="1200" dirty="0">
                <a:solidFill>
                  <a:schemeClr val="tx1">
                    <a:lumMod val="50000"/>
                    <a:lumOff val="50000"/>
                  </a:schemeClr>
                </a:solidFill>
              </a:rPr>
              <a:t>Gloor, et al. 2016. Can J. </a:t>
            </a:r>
            <a:r>
              <a:rPr lang="en-US" sz="1200" dirty="0" smtClean="0">
                <a:solidFill>
                  <a:schemeClr val="tx1">
                    <a:lumMod val="50000"/>
                    <a:lumOff val="50000"/>
                  </a:schemeClr>
                </a:solidFill>
              </a:rPr>
              <a:t>Micro.</a:t>
            </a:r>
          </a:p>
          <a:p>
            <a:pPr>
              <a:defRPr/>
            </a:pPr>
            <a:r>
              <a:rPr lang="en-US" sz="1200" dirty="0" smtClean="0">
                <a:solidFill>
                  <a:schemeClr val="tx1">
                    <a:lumMod val="50000"/>
                    <a:lumOff val="50000"/>
                  </a:schemeClr>
                </a:solidFill>
              </a:rPr>
              <a:t>Gloor, et al, 2017. Front. Micro.</a:t>
            </a:r>
            <a:endParaRPr lang="en-US" sz="1200" dirty="0">
              <a:solidFill>
                <a:schemeClr val="tx1">
                  <a:lumMod val="50000"/>
                  <a:lumOff val="50000"/>
                </a:schemeClr>
              </a:solidFill>
            </a:endParaRPr>
          </a:p>
        </p:txBody>
      </p:sp>
      <p:pic>
        <p:nvPicPr>
          <p:cNvPr id="10" name="Picture 9"/>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143853314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dirty="0" smtClean="0">
                <a:latin typeface="Calibri" charset="0"/>
              </a:rPr>
              <a:t>Sequencing is random sampling - polling</a:t>
            </a:r>
            <a:endParaRPr lang="en-US" dirty="0">
              <a:latin typeface="Calibri" charset="0"/>
            </a:endParaRPr>
          </a:p>
        </p:txBody>
      </p:sp>
      <p:sp>
        <p:nvSpPr>
          <p:cNvPr id="2" name="Footer Placeholder 1"/>
          <p:cNvSpPr>
            <a:spLocks noGrp="1"/>
          </p:cNvSpPr>
          <p:nvPr>
            <p:ph type="ftr" sz="quarter" idx="11"/>
          </p:nvPr>
        </p:nvSpPr>
        <p:spPr/>
        <p:txBody>
          <a:bodyPr/>
          <a:lstStyle/>
          <a:p>
            <a:r>
              <a:rPr lang="is-IS" smtClean="0"/>
              <a:t>ISAPP 2019</a:t>
            </a:r>
            <a:endParaRPr lang="en-US"/>
          </a:p>
        </p:txBody>
      </p:sp>
      <p:pic>
        <p:nvPicPr>
          <p:cNvPr id="5" name="Picture 4"/>
          <p:cNvPicPr>
            <a:picLocks noChangeAspect="1"/>
          </p:cNvPicPr>
          <p:nvPr/>
        </p:nvPicPr>
        <p:blipFill>
          <a:blip r:embed="rId3"/>
          <a:stretch>
            <a:fillRect/>
          </a:stretch>
        </p:blipFill>
        <p:spPr>
          <a:xfrm>
            <a:off x="1551883" y="769586"/>
            <a:ext cx="6014635" cy="5586764"/>
          </a:xfrm>
          <a:prstGeom prst="rect">
            <a:avLst/>
          </a:prstGeom>
        </p:spPr>
      </p:pic>
      <p:sp>
        <p:nvSpPr>
          <p:cNvPr id="7" name="TextBox 6"/>
          <p:cNvSpPr txBox="1"/>
          <p:nvPr/>
        </p:nvSpPr>
        <p:spPr>
          <a:xfrm>
            <a:off x="6207125" y="6037263"/>
            <a:ext cx="2480166" cy="646331"/>
          </a:xfrm>
          <a:prstGeom prst="rect">
            <a:avLst/>
          </a:prstGeom>
          <a:noFill/>
        </p:spPr>
        <p:txBody>
          <a:bodyPr wrap="none">
            <a:spAutoFit/>
          </a:bodyPr>
          <a:lstStyle/>
          <a:p>
            <a:pPr>
              <a:defRPr/>
            </a:pPr>
            <a:r>
              <a:rPr lang="en-US" sz="1200" dirty="0">
                <a:solidFill>
                  <a:schemeClr val="tx1">
                    <a:lumMod val="50000"/>
                    <a:lumOff val="50000"/>
                  </a:schemeClr>
                </a:solidFill>
              </a:rPr>
              <a:t>Gloor, et al. 2016. Ann Epidemiology</a:t>
            </a:r>
          </a:p>
          <a:p>
            <a:pPr>
              <a:defRPr/>
            </a:pPr>
            <a:r>
              <a:rPr lang="en-US" sz="1200" dirty="0">
                <a:solidFill>
                  <a:schemeClr val="tx1">
                    <a:lumMod val="50000"/>
                    <a:lumOff val="50000"/>
                  </a:schemeClr>
                </a:solidFill>
              </a:rPr>
              <a:t>Gloor, et al. 2016. Can J. </a:t>
            </a:r>
            <a:r>
              <a:rPr lang="en-US" sz="1200" dirty="0" smtClean="0">
                <a:solidFill>
                  <a:schemeClr val="tx1">
                    <a:lumMod val="50000"/>
                    <a:lumOff val="50000"/>
                  </a:schemeClr>
                </a:solidFill>
              </a:rPr>
              <a:t>Micro.</a:t>
            </a:r>
          </a:p>
          <a:p>
            <a:pPr>
              <a:defRPr/>
            </a:pPr>
            <a:r>
              <a:rPr lang="en-US" sz="1200" dirty="0" smtClean="0">
                <a:solidFill>
                  <a:schemeClr val="tx1">
                    <a:lumMod val="50000"/>
                    <a:lumOff val="50000"/>
                  </a:schemeClr>
                </a:solidFill>
              </a:rPr>
              <a:t>Gloor, et al, 2017. Front. Micro.</a:t>
            </a:r>
            <a:endParaRPr lang="en-US" sz="1200" dirty="0">
              <a:solidFill>
                <a:schemeClr val="tx1">
                  <a:lumMod val="50000"/>
                  <a:lumOff val="50000"/>
                </a:schemeClr>
              </a:solidFill>
            </a:endParaRPr>
          </a:p>
        </p:txBody>
      </p:sp>
      <p:pic>
        <p:nvPicPr>
          <p:cNvPr id="8" name="Picture 7"/>
          <p:cNvPicPr>
            <a:picLocks noChangeAspect="1"/>
          </p:cNvPicPr>
          <p:nvPr/>
        </p:nvPicPr>
        <p:blipFill>
          <a:blip r:embed="rId4"/>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101400464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need multiple polls to approximate truth</a:t>
            </a:r>
            <a:endParaRPr lang="en-US" dirty="0"/>
          </a:p>
        </p:txBody>
      </p:sp>
      <p:pic>
        <p:nvPicPr>
          <p:cNvPr id="5" name="Content Placeholder 4"/>
          <p:cNvPicPr>
            <a:picLocks noGrp="1" noChangeAspect="1"/>
          </p:cNvPicPr>
          <p:nvPr>
            <p:ph idx="1"/>
          </p:nvPr>
        </p:nvPicPr>
        <p:blipFill>
          <a:blip r:embed="rId2"/>
          <a:srcRect t="-33704" b="-33704"/>
          <a:stretch>
            <a:fillRect/>
          </a:stretch>
        </p:blipFill>
        <p:spPr/>
      </p:pic>
      <p:sp>
        <p:nvSpPr>
          <p:cNvPr id="4" name="Footer Placeholder 3"/>
          <p:cNvSpPr>
            <a:spLocks noGrp="1"/>
          </p:cNvSpPr>
          <p:nvPr>
            <p:ph type="ftr" sz="quarter" idx="11"/>
          </p:nvPr>
        </p:nvSpPr>
        <p:spPr/>
        <p:txBody>
          <a:bodyPr/>
          <a:lstStyle/>
          <a:p>
            <a:r>
              <a:rPr lang="is-IS" smtClean="0"/>
              <a:t>ISAPP 2019</a:t>
            </a:r>
            <a:endParaRPr lang="en-US"/>
          </a:p>
        </p:txBody>
      </p:sp>
      <p:sp>
        <p:nvSpPr>
          <p:cNvPr id="6" name="TextBox 5"/>
          <p:cNvSpPr txBox="1"/>
          <p:nvPr/>
        </p:nvSpPr>
        <p:spPr>
          <a:xfrm>
            <a:off x="6207125" y="6037263"/>
            <a:ext cx="2480166" cy="646331"/>
          </a:xfrm>
          <a:prstGeom prst="rect">
            <a:avLst/>
          </a:prstGeom>
          <a:noFill/>
        </p:spPr>
        <p:txBody>
          <a:bodyPr wrap="none">
            <a:spAutoFit/>
          </a:bodyPr>
          <a:lstStyle/>
          <a:p>
            <a:pPr>
              <a:defRPr/>
            </a:pPr>
            <a:r>
              <a:rPr lang="en-US" sz="1200" dirty="0">
                <a:solidFill>
                  <a:schemeClr val="tx1">
                    <a:lumMod val="50000"/>
                    <a:lumOff val="50000"/>
                  </a:schemeClr>
                </a:solidFill>
              </a:rPr>
              <a:t>Gloor, et al. 2016. Ann Epidemiology</a:t>
            </a:r>
          </a:p>
          <a:p>
            <a:pPr>
              <a:defRPr/>
            </a:pPr>
            <a:r>
              <a:rPr lang="en-US" sz="1200" dirty="0">
                <a:solidFill>
                  <a:schemeClr val="tx1">
                    <a:lumMod val="50000"/>
                    <a:lumOff val="50000"/>
                  </a:schemeClr>
                </a:solidFill>
              </a:rPr>
              <a:t>Gloor, et al. 2016. Can J. </a:t>
            </a:r>
            <a:r>
              <a:rPr lang="en-US" sz="1200" dirty="0" smtClean="0">
                <a:solidFill>
                  <a:schemeClr val="tx1">
                    <a:lumMod val="50000"/>
                    <a:lumOff val="50000"/>
                  </a:schemeClr>
                </a:solidFill>
              </a:rPr>
              <a:t>Micro.</a:t>
            </a:r>
          </a:p>
          <a:p>
            <a:pPr>
              <a:defRPr/>
            </a:pPr>
            <a:r>
              <a:rPr lang="en-US" sz="1200" dirty="0" smtClean="0">
                <a:solidFill>
                  <a:schemeClr val="tx1">
                    <a:lumMod val="50000"/>
                    <a:lumOff val="50000"/>
                  </a:schemeClr>
                </a:solidFill>
              </a:rPr>
              <a:t>Gloor, et al, 2017. Front. Micro.</a:t>
            </a:r>
            <a:endParaRPr lang="en-US" sz="1200" dirty="0">
              <a:solidFill>
                <a:schemeClr val="tx1">
                  <a:lumMod val="50000"/>
                  <a:lumOff val="50000"/>
                </a:schemeClr>
              </a:solidFill>
            </a:endParaRPr>
          </a:p>
        </p:txBody>
      </p:sp>
      <p:pic>
        <p:nvPicPr>
          <p:cNvPr id="8" name="Picture 7"/>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2249599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pPr algn="l" eaLnBrk="1" hangingPunct="1"/>
            <a:r>
              <a:rPr lang="en-US" dirty="0" smtClean="0">
                <a:latin typeface="Calibri" charset="0"/>
              </a:rPr>
              <a:t>Random data as counts</a:t>
            </a:r>
            <a:endParaRPr lang="en-US" dirty="0">
              <a:latin typeface="Calibri" charset="0"/>
            </a:endParaRPr>
          </a:p>
        </p:txBody>
      </p:sp>
      <p:sp>
        <p:nvSpPr>
          <p:cNvPr id="30723" name="Content Placeholder 2"/>
          <p:cNvSpPr>
            <a:spLocks noGrp="1"/>
          </p:cNvSpPr>
          <p:nvPr>
            <p:ph idx="1"/>
          </p:nvPr>
        </p:nvSpPr>
        <p:spPr>
          <a:xfrm>
            <a:off x="1400175" y="3927475"/>
            <a:ext cx="6161088" cy="2644775"/>
          </a:xfrm>
        </p:spPr>
        <p:txBody>
          <a:bodyPr/>
          <a:lstStyle/>
          <a:p>
            <a:pPr marL="0" indent="0" eaLnBrk="1" hangingPunct="1">
              <a:buNone/>
              <a:defRPr/>
            </a:pPr>
            <a:r>
              <a:rPr lang="en-US" b="1" u="sng" dirty="0">
                <a:latin typeface="Calibri" charset="0"/>
              </a:rPr>
              <a:t>Example </a:t>
            </a:r>
            <a:r>
              <a:rPr lang="en-US" b="1" u="sng" dirty="0" smtClean="0">
                <a:latin typeface="Calibri" charset="0"/>
              </a:rPr>
              <a:t>100 random sample sets</a:t>
            </a:r>
            <a:endParaRPr lang="en-US" b="1" u="sng" dirty="0">
              <a:latin typeface="Calibri" charset="0"/>
            </a:endParaRPr>
          </a:p>
          <a:p>
            <a:pPr marL="457200" lvl="1" indent="0" eaLnBrk="1" hangingPunct="1">
              <a:buFont typeface="Arial" charset="0"/>
              <a:buNone/>
              <a:defRPr/>
            </a:pPr>
            <a:r>
              <a:rPr lang="en-US" dirty="0" smtClean="0">
                <a:latin typeface="Calibri" charset="0"/>
              </a:rPr>
              <a:t>	range=</a:t>
            </a:r>
            <a:r>
              <a:rPr lang="en-US" dirty="0">
                <a:latin typeface="Calibri" charset="0"/>
              </a:rPr>
              <a:t>1800</a:t>
            </a:r>
            <a:r>
              <a:rPr lang="en-US" dirty="0" smtClean="0">
                <a:latin typeface="Calibri" charset="0"/>
              </a:rPr>
              <a:t>-2200</a:t>
            </a:r>
            <a:endParaRPr lang="en-US" dirty="0">
              <a:latin typeface="Calibri" charset="0"/>
            </a:endParaRPr>
          </a:p>
          <a:p>
            <a:pPr marL="457200" lvl="1" indent="0" eaLnBrk="1" hangingPunct="1">
              <a:buFont typeface="Arial" charset="0"/>
              <a:buNone/>
              <a:defRPr/>
            </a:pPr>
            <a:r>
              <a:rPr lang="en-US" dirty="0" smtClean="0">
                <a:latin typeface="Calibri" charset="0"/>
              </a:rPr>
              <a:t>	range= </a:t>
            </a:r>
            <a:r>
              <a:rPr lang="en-US" dirty="0">
                <a:latin typeface="Calibri" charset="0"/>
              </a:rPr>
              <a:t>8000-12000</a:t>
            </a:r>
          </a:p>
          <a:p>
            <a:pPr marL="457200" lvl="1" indent="0" eaLnBrk="1" hangingPunct="1">
              <a:buFont typeface="Arial" charset="0"/>
              <a:buNone/>
              <a:defRPr/>
            </a:pPr>
            <a:r>
              <a:rPr lang="en-US" dirty="0" smtClean="0">
                <a:latin typeface="Calibri" charset="0"/>
              </a:rPr>
              <a:t>	range=</a:t>
            </a:r>
            <a:r>
              <a:rPr lang="en-US" dirty="0">
                <a:latin typeface="Calibri" charset="0"/>
              </a:rPr>
              <a:t>450-550</a:t>
            </a:r>
          </a:p>
          <a:p>
            <a:pPr lvl="1" eaLnBrk="1" hangingPunct="1">
              <a:defRPr/>
            </a:pPr>
            <a:endParaRPr lang="en-US" dirty="0">
              <a:latin typeface="Calibri" charset="0"/>
            </a:endParaRPr>
          </a:p>
        </p:txBody>
      </p:sp>
      <p:pic>
        <p:nvPicPr>
          <p:cNvPr id="18437" name="Picture 6" descr="tiger_count.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 y="1355725"/>
            <a:ext cx="8186738"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is-IS" smtClean="0"/>
              <a:t>ISAPP 2019</a:t>
            </a:r>
            <a:endParaRPr lang="en-US"/>
          </a:p>
        </p:txBody>
      </p:sp>
      <p:sp>
        <p:nvSpPr>
          <p:cNvPr id="9" name="TextBox 8"/>
          <p:cNvSpPr txBox="1"/>
          <p:nvPr/>
        </p:nvSpPr>
        <p:spPr>
          <a:xfrm>
            <a:off x="6207125" y="6037263"/>
            <a:ext cx="2480166" cy="646331"/>
          </a:xfrm>
          <a:prstGeom prst="rect">
            <a:avLst/>
          </a:prstGeom>
          <a:noFill/>
        </p:spPr>
        <p:txBody>
          <a:bodyPr wrap="none">
            <a:spAutoFit/>
          </a:bodyPr>
          <a:lstStyle/>
          <a:p>
            <a:pPr>
              <a:defRPr/>
            </a:pPr>
            <a:r>
              <a:rPr lang="en-US" sz="1200" dirty="0">
                <a:solidFill>
                  <a:schemeClr val="tx1">
                    <a:lumMod val="50000"/>
                    <a:lumOff val="50000"/>
                  </a:schemeClr>
                </a:solidFill>
              </a:rPr>
              <a:t>Gloor, et al. 2016. Ann Epidemiology</a:t>
            </a:r>
          </a:p>
          <a:p>
            <a:pPr>
              <a:defRPr/>
            </a:pPr>
            <a:r>
              <a:rPr lang="en-US" sz="1200" dirty="0">
                <a:solidFill>
                  <a:schemeClr val="tx1">
                    <a:lumMod val="50000"/>
                    <a:lumOff val="50000"/>
                  </a:schemeClr>
                </a:solidFill>
              </a:rPr>
              <a:t>Gloor, et al. 2016. Can J. </a:t>
            </a:r>
            <a:r>
              <a:rPr lang="en-US" sz="1200" dirty="0" smtClean="0">
                <a:solidFill>
                  <a:schemeClr val="tx1">
                    <a:lumMod val="50000"/>
                    <a:lumOff val="50000"/>
                  </a:schemeClr>
                </a:solidFill>
              </a:rPr>
              <a:t>Micro.</a:t>
            </a:r>
          </a:p>
          <a:p>
            <a:pPr>
              <a:defRPr/>
            </a:pPr>
            <a:r>
              <a:rPr lang="en-US" sz="1200" dirty="0" smtClean="0">
                <a:solidFill>
                  <a:schemeClr val="tx1">
                    <a:lumMod val="50000"/>
                    <a:lumOff val="50000"/>
                  </a:schemeClr>
                </a:solidFill>
              </a:rPr>
              <a:t>Gloor, et al, 2017. Front. Micro.</a:t>
            </a:r>
            <a:endParaRPr lang="en-US" sz="1200" dirty="0">
              <a:solidFill>
                <a:schemeClr val="tx1">
                  <a:lumMod val="50000"/>
                  <a:lumOff val="50000"/>
                </a:schemeClr>
              </a:solidFill>
            </a:endParaRPr>
          </a:p>
        </p:txBody>
      </p:sp>
      <p:pic>
        <p:nvPicPr>
          <p:cNvPr id="3" name="Picture 2"/>
          <p:cNvPicPr>
            <a:picLocks noChangeAspect="1"/>
          </p:cNvPicPr>
          <p:nvPr/>
        </p:nvPicPr>
        <p:blipFill>
          <a:blip r:embed="rId3"/>
          <a:stretch>
            <a:fillRect/>
          </a:stretch>
        </p:blipFill>
        <p:spPr>
          <a:xfrm>
            <a:off x="1987355" y="4662995"/>
            <a:ext cx="268098" cy="1348612"/>
          </a:xfrm>
          <a:prstGeom prst="rect">
            <a:avLst/>
          </a:prstGeom>
        </p:spPr>
      </p:pic>
      <p:pic>
        <p:nvPicPr>
          <p:cNvPr id="11" name="Picture 10"/>
          <p:cNvPicPr>
            <a:picLocks noChangeAspect="1"/>
          </p:cNvPicPr>
          <p:nvPr/>
        </p:nvPicPr>
        <p:blipFill>
          <a:blip r:embed="rId4"/>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39204872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Content Placeholder 4" descr="tiger_prop.pdf"/>
          <p:cNvPicPr>
            <a:picLocks noGrp="1" noChangeAspect="1"/>
          </p:cNvPicPr>
          <p:nvPr>
            <p:ph idx="1"/>
          </p:nvPr>
        </p:nvPicPr>
        <p:blipFill>
          <a:blip r:embed="rId2">
            <a:extLst>
              <a:ext uri="{28A0092B-C50C-407E-A947-70E740481C1C}">
                <a14:useLocalDpi xmlns:a14="http://schemas.microsoft.com/office/drawing/2010/main" val="0"/>
              </a:ext>
            </a:extLst>
          </a:blip>
          <a:srcRect l="192" r="-240"/>
          <a:stretch>
            <a:fillRect/>
          </a:stretch>
        </p:blipFill>
        <p:spPr>
          <a:xfrm>
            <a:off x="1109663" y="1417638"/>
            <a:ext cx="5821362" cy="4525962"/>
          </a:xfrm>
        </p:spPr>
      </p:pic>
      <p:sp>
        <p:nvSpPr>
          <p:cNvPr id="20482" name="Title 1"/>
          <p:cNvSpPr>
            <a:spLocks noGrp="1"/>
          </p:cNvSpPr>
          <p:nvPr>
            <p:ph type="title"/>
          </p:nvPr>
        </p:nvSpPr>
        <p:spPr/>
        <p:txBody>
          <a:bodyPr>
            <a:normAutofit/>
          </a:bodyPr>
          <a:lstStyle/>
          <a:p>
            <a:pPr algn="l" eaLnBrk="1" hangingPunct="1"/>
            <a:r>
              <a:rPr lang="en-US" dirty="0" smtClean="0">
                <a:latin typeface="Calibri" charset="0"/>
              </a:rPr>
              <a:t>Same random data after sequencing</a:t>
            </a:r>
            <a:endParaRPr lang="en-US" dirty="0">
              <a:latin typeface="Calibri" charset="0"/>
            </a:endParaRPr>
          </a:p>
        </p:txBody>
      </p:sp>
      <p:sp>
        <p:nvSpPr>
          <p:cNvPr id="20483" name="TextBox 8"/>
          <p:cNvSpPr txBox="1">
            <a:spLocks noChangeArrowheads="1"/>
          </p:cNvSpPr>
          <p:nvPr/>
        </p:nvSpPr>
        <p:spPr bwMode="auto">
          <a:xfrm>
            <a:off x="5214470" y="3667125"/>
            <a:ext cx="3618379" cy="20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102870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b="1" u="sng" dirty="0" smtClean="0"/>
              <a:t>Constant sum</a:t>
            </a:r>
            <a:endParaRPr lang="en-US" sz="1800" dirty="0" smtClean="0"/>
          </a:p>
          <a:p>
            <a:pPr eaLnBrk="1" hangingPunct="1">
              <a:buFont typeface="Arial"/>
              <a:buChar char="•"/>
            </a:pPr>
            <a:r>
              <a:rPr lang="en-US" sz="1600" dirty="0" smtClean="0"/>
              <a:t>Sequencing</a:t>
            </a:r>
          </a:p>
          <a:p>
            <a:pPr eaLnBrk="1" hangingPunct="1">
              <a:buFont typeface="Arial"/>
              <a:buChar char="•"/>
            </a:pPr>
            <a:r>
              <a:rPr lang="en-US" sz="1600" dirty="0" err="1" smtClean="0"/>
              <a:t>Percentage,probability</a:t>
            </a:r>
            <a:r>
              <a:rPr lang="en-US" sz="1600" dirty="0" smtClean="0"/>
              <a:t>, </a:t>
            </a:r>
            <a:r>
              <a:rPr lang="en-US" sz="1600" dirty="0" err="1" smtClean="0"/>
              <a:t>etc</a:t>
            </a:r>
            <a:endParaRPr lang="en-US" sz="1600" dirty="0" smtClean="0"/>
          </a:p>
          <a:p>
            <a:pPr eaLnBrk="1" hangingPunct="1">
              <a:buFont typeface="Arial"/>
              <a:buChar char="•"/>
            </a:pPr>
            <a:r>
              <a:rPr lang="en-US" sz="1600" dirty="0" smtClean="0"/>
              <a:t>Count normalization</a:t>
            </a:r>
          </a:p>
          <a:p>
            <a:pPr eaLnBrk="1" hangingPunct="1">
              <a:buFont typeface="Arial"/>
              <a:buChar char="•"/>
            </a:pPr>
            <a:r>
              <a:rPr lang="en-US" sz="1600" dirty="0" smtClean="0"/>
              <a:t>Rarefaction</a:t>
            </a:r>
          </a:p>
          <a:p>
            <a:pPr eaLnBrk="1" hangingPunct="1">
              <a:buFont typeface="Arial"/>
              <a:buChar char="•"/>
            </a:pPr>
            <a:endParaRPr lang="en-US" sz="1600" dirty="0"/>
          </a:p>
          <a:p>
            <a:pPr eaLnBrk="1" hangingPunct="1"/>
            <a:r>
              <a:rPr lang="en-US" sz="1600" b="1" u="sng" dirty="0" smtClean="0"/>
              <a:t>Obviously not numeric</a:t>
            </a:r>
          </a:p>
          <a:p>
            <a:pPr eaLnBrk="1" hangingPunct="1"/>
            <a:r>
              <a:rPr lang="en-US" sz="1600" b="1" u="sng" dirty="0" smtClean="0"/>
              <a:t>Obviously correlation is problematic</a:t>
            </a:r>
            <a:endParaRPr lang="en-US" sz="1600" b="1" u="sng" dirty="0"/>
          </a:p>
        </p:txBody>
      </p:sp>
      <p:sp>
        <p:nvSpPr>
          <p:cNvPr id="6" name="TextBox 5"/>
          <p:cNvSpPr txBox="1"/>
          <p:nvPr/>
        </p:nvSpPr>
        <p:spPr>
          <a:xfrm>
            <a:off x="6207125" y="6037263"/>
            <a:ext cx="2480166" cy="646331"/>
          </a:xfrm>
          <a:prstGeom prst="rect">
            <a:avLst/>
          </a:prstGeom>
          <a:noFill/>
        </p:spPr>
        <p:txBody>
          <a:bodyPr wrap="none">
            <a:spAutoFit/>
          </a:bodyPr>
          <a:lstStyle/>
          <a:p>
            <a:pPr>
              <a:defRPr/>
            </a:pPr>
            <a:r>
              <a:rPr lang="en-US" sz="1200" dirty="0">
                <a:solidFill>
                  <a:schemeClr val="tx1">
                    <a:lumMod val="50000"/>
                    <a:lumOff val="50000"/>
                  </a:schemeClr>
                </a:solidFill>
              </a:rPr>
              <a:t>Gloor, et al. 2016. Ann Epidemiology</a:t>
            </a:r>
          </a:p>
          <a:p>
            <a:pPr>
              <a:defRPr/>
            </a:pPr>
            <a:r>
              <a:rPr lang="en-US" sz="1200" dirty="0">
                <a:solidFill>
                  <a:schemeClr val="tx1">
                    <a:lumMod val="50000"/>
                    <a:lumOff val="50000"/>
                  </a:schemeClr>
                </a:solidFill>
              </a:rPr>
              <a:t>Gloor, et al. 2016. Can J. </a:t>
            </a:r>
            <a:r>
              <a:rPr lang="en-US" sz="1200" dirty="0" smtClean="0">
                <a:solidFill>
                  <a:schemeClr val="tx1">
                    <a:lumMod val="50000"/>
                    <a:lumOff val="50000"/>
                  </a:schemeClr>
                </a:solidFill>
              </a:rPr>
              <a:t>Micro.</a:t>
            </a:r>
          </a:p>
          <a:p>
            <a:pPr>
              <a:defRPr/>
            </a:pPr>
            <a:r>
              <a:rPr lang="en-US" sz="1200" dirty="0" smtClean="0">
                <a:solidFill>
                  <a:schemeClr val="tx1">
                    <a:lumMod val="50000"/>
                    <a:lumOff val="50000"/>
                  </a:schemeClr>
                </a:solidFill>
              </a:rPr>
              <a:t>Gloor, et al, 2017. Front. Micro.</a:t>
            </a:r>
            <a:endParaRPr lang="en-US" sz="1200" dirty="0">
              <a:solidFill>
                <a:schemeClr val="tx1">
                  <a:lumMod val="50000"/>
                  <a:lumOff val="50000"/>
                </a:schemeClr>
              </a:solidFill>
            </a:endParaRPr>
          </a:p>
        </p:txBody>
      </p:sp>
      <p:sp>
        <p:nvSpPr>
          <p:cNvPr id="2" name="Footer Placeholder 1"/>
          <p:cNvSpPr>
            <a:spLocks noGrp="1"/>
          </p:cNvSpPr>
          <p:nvPr>
            <p:ph type="ftr" sz="quarter" idx="11"/>
          </p:nvPr>
        </p:nvSpPr>
        <p:spPr/>
        <p:txBody>
          <a:bodyPr/>
          <a:lstStyle/>
          <a:p>
            <a:r>
              <a:rPr lang="is-IS" smtClean="0"/>
              <a:t>ISAPP 2019</a:t>
            </a:r>
            <a:endParaRPr lang="en-US"/>
          </a:p>
        </p:txBody>
      </p:sp>
      <p:pic>
        <p:nvPicPr>
          <p:cNvPr id="8" name="Picture 7"/>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90569421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latin typeface="Calibri" charset="0"/>
              </a:rPr>
              <a:t>Normalization is no help at all</a:t>
            </a:r>
            <a:endParaRPr lang="en-US" dirty="0"/>
          </a:p>
        </p:txBody>
      </p:sp>
      <p:sp>
        <p:nvSpPr>
          <p:cNvPr id="4" name="Footer Placeholder 3"/>
          <p:cNvSpPr>
            <a:spLocks noGrp="1"/>
          </p:cNvSpPr>
          <p:nvPr>
            <p:ph type="ftr" sz="quarter" idx="11"/>
          </p:nvPr>
        </p:nvSpPr>
        <p:spPr/>
        <p:txBody>
          <a:bodyPr/>
          <a:lstStyle/>
          <a:p>
            <a:r>
              <a:rPr lang="is-IS" smtClean="0"/>
              <a:t>ISAPP 2019</a:t>
            </a:r>
            <a:endParaRPr lang="en-US" dirty="0"/>
          </a:p>
        </p:txBody>
      </p:sp>
      <p:pic>
        <p:nvPicPr>
          <p:cNvPr id="9" name="Content Placeholder 8" descr="des_normAC.pdf"/>
          <p:cNvPicPr>
            <a:picLocks noGrp="1" noChangeAspect="1"/>
          </p:cNvPicPr>
          <p:nvPr>
            <p:ph idx="1"/>
          </p:nvPr>
        </p:nvPicPr>
        <p:blipFill rotWithShape="1">
          <a:blip r:embed="rId2">
            <a:extLst>
              <a:ext uri="{28A0092B-C50C-407E-A947-70E740481C1C}">
                <a14:useLocalDpi xmlns:a14="http://schemas.microsoft.com/office/drawing/2010/main" val="0"/>
              </a:ext>
            </a:extLst>
          </a:blip>
          <a:srcRect t="-323" b="-788"/>
          <a:stretch/>
        </p:blipFill>
        <p:spPr>
          <a:xfrm>
            <a:off x="457200" y="1598511"/>
            <a:ext cx="8229600" cy="3120385"/>
          </a:xfrm>
        </p:spPr>
      </p:pic>
      <p:sp>
        <p:nvSpPr>
          <p:cNvPr id="10" name="TextBox 9"/>
          <p:cNvSpPr txBox="1"/>
          <p:nvPr/>
        </p:nvSpPr>
        <p:spPr>
          <a:xfrm>
            <a:off x="1751619" y="5025459"/>
            <a:ext cx="6240636" cy="923330"/>
          </a:xfrm>
          <a:prstGeom prst="rect">
            <a:avLst/>
          </a:prstGeom>
          <a:noFill/>
        </p:spPr>
        <p:txBody>
          <a:bodyPr wrap="none" rtlCol="0">
            <a:spAutoFit/>
          </a:bodyPr>
          <a:lstStyle/>
          <a:p>
            <a:r>
              <a:rPr lang="en-US" dirty="0" smtClean="0"/>
              <a:t>Once data are on the simplex, they cannot be recovered without</a:t>
            </a:r>
          </a:p>
          <a:p>
            <a:endParaRPr lang="en-US" dirty="0" smtClean="0"/>
          </a:p>
          <a:p>
            <a:pPr algn="ctr"/>
            <a:r>
              <a:rPr lang="en-US" dirty="0" smtClean="0"/>
              <a:t>                                           ⌛️  💲  🏋🏼‍</a:t>
            </a:r>
          </a:p>
        </p:txBody>
      </p:sp>
      <p:sp>
        <p:nvSpPr>
          <p:cNvPr id="3" name="TextBox 2"/>
          <p:cNvSpPr txBox="1"/>
          <p:nvPr/>
        </p:nvSpPr>
        <p:spPr>
          <a:xfrm>
            <a:off x="1474153" y="1692916"/>
            <a:ext cx="839630" cy="369332"/>
          </a:xfrm>
          <a:prstGeom prst="rect">
            <a:avLst/>
          </a:prstGeom>
          <a:solidFill>
            <a:schemeClr val="bg1"/>
          </a:solidFill>
        </p:spPr>
        <p:txBody>
          <a:bodyPr wrap="none" rtlCol="0">
            <a:spAutoFit/>
          </a:bodyPr>
          <a:lstStyle/>
          <a:p>
            <a:r>
              <a:rPr lang="en-US" dirty="0" smtClean="0"/>
              <a:t>Counts</a:t>
            </a:r>
            <a:endParaRPr lang="en-US" dirty="0"/>
          </a:p>
        </p:txBody>
      </p:sp>
      <p:sp>
        <p:nvSpPr>
          <p:cNvPr id="12" name="TextBox 11"/>
          <p:cNvSpPr txBox="1"/>
          <p:nvPr/>
        </p:nvSpPr>
        <p:spPr>
          <a:xfrm>
            <a:off x="4148289" y="1692916"/>
            <a:ext cx="1218002" cy="369332"/>
          </a:xfrm>
          <a:prstGeom prst="rect">
            <a:avLst/>
          </a:prstGeom>
          <a:solidFill>
            <a:schemeClr val="bg1"/>
          </a:solidFill>
        </p:spPr>
        <p:txBody>
          <a:bodyPr wrap="none" rtlCol="0">
            <a:spAutoFit/>
          </a:bodyPr>
          <a:lstStyle/>
          <a:p>
            <a:r>
              <a:rPr lang="en-US" dirty="0" smtClean="0"/>
              <a:t>Sequenced</a:t>
            </a:r>
            <a:endParaRPr lang="en-US" dirty="0"/>
          </a:p>
        </p:txBody>
      </p:sp>
      <p:sp>
        <p:nvSpPr>
          <p:cNvPr id="13" name="TextBox 12"/>
          <p:cNvSpPr txBox="1"/>
          <p:nvPr/>
        </p:nvSpPr>
        <p:spPr>
          <a:xfrm>
            <a:off x="6436878" y="1691074"/>
            <a:ext cx="2053191" cy="369332"/>
          </a:xfrm>
          <a:prstGeom prst="rect">
            <a:avLst/>
          </a:prstGeom>
          <a:solidFill>
            <a:schemeClr val="bg1"/>
          </a:solidFill>
        </p:spPr>
        <p:txBody>
          <a:bodyPr wrap="none" rtlCol="0">
            <a:spAutoFit/>
          </a:bodyPr>
          <a:lstStyle/>
          <a:p>
            <a:r>
              <a:rPr lang="en-US" dirty="0" smtClean="0"/>
              <a:t>Normalized (</a:t>
            </a:r>
            <a:r>
              <a:rPr lang="en-US" dirty="0" err="1" smtClean="0"/>
              <a:t>DESeq</a:t>
            </a:r>
            <a:r>
              <a:rPr lang="en-US" dirty="0" smtClean="0"/>
              <a:t>)</a:t>
            </a:r>
            <a:endParaRPr lang="en-US" dirty="0"/>
          </a:p>
        </p:txBody>
      </p:sp>
      <p:pic>
        <p:nvPicPr>
          <p:cNvPr id="15" name="Picture 14"/>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20699906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We have </a:t>
            </a:r>
            <a:r>
              <a:rPr lang="en-US" dirty="0" err="1" smtClean="0"/>
              <a:t>CoDa</a:t>
            </a:r>
            <a:endParaRPr lang="en-US" dirty="0"/>
          </a:p>
        </p:txBody>
      </p:sp>
      <p:sp>
        <p:nvSpPr>
          <p:cNvPr id="3" name="Content Placeholder 2"/>
          <p:cNvSpPr>
            <a:spLocks noGrp="1"/>
          </p:cNvSpPr>
          <p:nvPr>
            <p:ph idx="1"/>
          </p:nvPr>
        </p:nvSpPr>
        <p:spPr>
          <a:xfrm>
            <a:off x="457200" y="1600200"/>
            <a:ext cx="5414682" cy="4525963"/>
          </a:xfrm>
        </p:spPr>
        <p:txBody>
          <a:bodyPr>
            <a:normAutofit fontScale="85000" lnSpcReduction="20000"/>
          </a:bodyPr>
          <a:lstStyle/>
          <a:p>
            <a:r>
              <a:rPr lang="en-US" b="1" dirty="0"/>
              <a:t>Compositional data are logically inconsistent with most tools in common </a:t>
            </a:r>
            <a:r>
              <a:rPr lang="en-US" b="1" dirty="0" smtClean="0"/>
              <a:t>use (Pearson 1897)</a:t>
            </a:r>
            <a:endParaRPr lang="en-US" b="1" dirty="0"/>
          </a:p>
          <a:p>
            <a:pPr lvl="1"/>
            <a:r>
              <a:rPr lang="en-US" dirty="0" smtClean="0"/>
              <a:t>correlation, </a:t>
            </a:r>
            <a:r>
              <a:rPr lang="en-US" dirty="0"/>
              <a:t>PCA etc</a:t>
            </a:r>
            <a:r>
              <a:rPr lang="en-US" dirty="0" smtClean="0"/>
              <a:t>.</a:t>
            </a:r>
          </a:p>
          <a:p>
            <a:pPr lvl="1"/>
            <a:r>
              <a:rPr lang="en-US" dirty="0" smtClean="0">
                <a:solidFill>
                  <a:schemeClr val="bg1">
                    <a:lumMod val="65000"/>
                  </a:schemeClr>
                </a:solidFill>
              </a:rPr>
              <a:t>Sequencing, negative </a:t>
            </a:r>
            <a:r>
              <a:rPr lang="en-US" dirty="0">
                <a:solidFill>
                  <a:schemeClr val="bg1">
                    <a:lumMod val="65000"/>
                  </a:schemeClr>
                </a:solidFill>
              </a:rPr>
              <a:t>binomial, rarefaction, </a:t>
            </a:r>
            <a:r>
              <a:rPr lang="en-US" dirty="0" smtClean="0">
                <a:solidFill>
                  <a:schemeClr val="bg1">
                    <a:lumMod val="65000"/>
                  </a:schemeClr>
                </a:solidFill>
              </a:rPr>
              <a:t>ZIG</a:t>
            </a:r>
            <a:endParaRPr lang="en-US" dirty="0">
              <a:solidFill>
                <a:schemeClr val="bg1">
                  <a:lumMod val="65000"/>
                </a:schemeClr>
              </a:solidFill>
            </a:endParaRPr>
          </a:p>
          <a:p>
            <a:endParaRPr lang="en-US" dirty="0"/>
          </a:p>
          <a:p>
            <a:r>
              <a:rPr lang="en-US" b="1" dirty="0" smtClean="0"/>
              <a:t>Work in log ratios</a:t>
            </a:r>
          </a:p>
          <a:p>
            <a:pPr lvl="1"/>
            <a:r>
              <a:rPr lang="en-US" dirty="0" err="1" smtClean="0"/>
              <a:t>Aitchison</a:t>
            </a:r>
            <a:r>
              <a:rPr lang="en-US" dirty="0"/>
              <a:t> </a:t>
            </a:r>
            <a:r>
              <a:rPr lang="en-US" dirty="0" smtClean="0"/>
              <a:t>and others</a:t>
            </a:r>
          </a:p>
          <a:p>
            <a:pPr lvl="1"/>
            <a:r>
              <a:rPr lang="en-US" dirty="0" smtClean="0"/>
              <a:t>Conceptually similar to </a:t>
            </a:r>
            <a:r>
              <a:rPr lang="en-US" dirty="0" err="1" smtClean="0"/>
              <a:t>qPCR</a:t>
            </a:r>
            <a:endParaRPr lang="en-US" dirty="0" smtClean="0"/>
          </a:p>
          <a:p>
            <a:pPr marL="0" indent="0" algn="ctr" fontAlgn="auto">
              <a:spcBef>
                <a:spcPts val="0"/>
              </a:spcBef>
              <a:spcAft>
                <a:spcPts val="0"/>
              </a:spcAft>
              <a:buNone/>
              <a:defRPr/>
            </a:pPr>
            <a:endParaRPr lang="is-IS" sz="2000" b="1" dirty="0"/>
          </a:p>
          <a:p>
            <a:pPr marL="0" indent="0">
              <a:buNone/>
              <a:defRPr/>
            </a:pPr>
            <a:r>
              <a:rPr lang="en-US" sz="2000" dirty="0"/>
              <a:t>X = [ x</a:t>
            </a:r>
            <a:r>
              <a:rPr lang="en-US" sz="2000" baseline="-25000" dirty="0"/>
              <a:t>1</a:t>
            </a:r>
            <a:r>
              <a:rPr lang="en-US" sz="2000" dirty="0"/>
              <a:t>, x</a:t>
            </a:r>
            <a:r>
              <a:rPr lang="en-US" sz="2000" baseline="-25000" dirty="0"/>
              <a:t>2</a:t>
            </a:r>
            <a:r>
              <a:rPr lang="en-US" sz="2000" dirty="0"/>
              <a:t>, </a:t>
            </a:r>
            <a:r>
              <a:rPr lang="is-IS" sz="2000" dirty="0"/>
              <a:t>… x</a:t>
            </a:r>
            <a:r>
              <a:rPr lang="is-IS" sz="2000" baseline="-25000" dirty="0"/>
              <a:t>D</a:t>
            </a:r>
            <a:r>
              <a:rPr lang="is-IS" sz="2000" dirty="0"/>
              <a:t> ], </a:t>
            </a:r>
            <a:r>
              <a:rPr lang="en-US" sz="2000" dirty="0" err="1"/>
              <a:t>g</a:t>
            </a:r>
            <a:r>
              <a:rPr lang="en-US" sz="2000" baseline="-25000" dirty="0" err="1"/>
              <a:t>X</a:t>
            </a:r>
            <a:r>
              <a:rPr lang="en-US" sz="2000" dirty="0"/>
              <a:t> = geometric mean of X (or subset</a:t>
            </a:r>
            <a:r>
              <a:rPr lang="en-US" sz="2000" dirty="0" smtClean="0"/>
              <a:t>)</a:t>
            </a:r>
          </a:p>
          <a:p>
            <a:pPr marL="0" indent="0">
              <a:buNone/>
              <a:defRPr/>
            </a:pPr>
            <a:r>
              <a:rPr lang="en-US" sz="2000" b="1" dirty="0"/>
              <a:t>*</a:t>
            </a:r>
            <a:r>
              <a:rPr lang="en-US" sz="2000" b="1" dirty="0" err="1"/>
              <a:t>lr</a:t>
            </a:r>
            <a:r>
              <a:rPr lang="en-US" sz="2000" b="1" dirty="0"/>
              <a:t>(x) = [ log(x</a:t>
            </a:r>
            <a:r>
              <a:rPr lang="en-US" sz="2000" b="1" baseline="-25000" dirty="0"/>
              <a:t>1</a:t>
            </a:r>
            <a:r>
              <a:rPr lang="en-US" sz="2000" b="1" dirty="0"/>
              <a:t>/</a:t>
            </a:r>
            <a:r>
              <a:rPr lang="en-US" sz="2000" b="1" dirty="0" err="1"/>
              <a:t>g</a:t>
            </a:r>
            <a:r>
              <a:rPr lang="en-US" sz="2000" b="1" baseline="-25000" dirty="0" err="1"/>
              <a:t>X</a:t>
            </a:r>
            <a:r>
              <a:rPr lang="en-US" sz="2000" b="1" dirty="0"/>
              <a:t>), log(x</a:t>
            </a:r>
            <a:r>
              <a:rPr lang="en-US" sz="2000" b="1" baseline="-25000" dirty="0"/>
              <a:t>2</a:t>
            </a:r>
            <a:r>
              <a:rPr lang="en-US" sz="2000" b="1" dirty="0"/>
              <a:t>/</a:t>
            </a:r>
            <a:r>
              <a:rPr lang="en-US" sz="2000" b="1" dirty="0" err="1"/>
              <a:t>g</a:t>
            </a:r>
            <a:r>
              <a:rPr lang="en-US" sz="2000" b="1" baseline="-25000" dirty="0" err="1"/>
              <a:t>X</a:t>
            </a:r>
            <a:r>
              <a:rPr lang="en-US" sz="2000" b="1" dirty="0"/>
              <a:t>), </a:t>
            </a:r>
            <a:r>
              <a:rPr lang="is-IS" sz="2000" b="1" dirty="0"/>
              <a:t>… log(x</a:t>
            </a:r>
            <a:r>
              <a:rPr lang="is-IS" sz="2000" b="1" baseline="-25000" dirty="0"/>
              <a:t>D</a:t>
            </a:r>
            <a:r>
              <a:rPr lang="is-IS" sz="2000" b="1" dirty="0"/>
              <a:t>/g</a:t>
            </a:r>
            <a:r>
              <a:rPr lang="is-IS" sz="2000" b="1" baseline="-25000" dirty="0"/>
              <a:t>X</a:t>
            </a:r>
            <a:r>
              <a:rPr lang="is-IS" sz="2000" b="1" dirty="0"/>
              <a:t>) ]</a:t>
            </a:r>
          </a:p>
          <a:p>
            <a:pPr marL="0" indent="0">
              <a:buNone/>
              <a:defRPr/>
            </a:pPr>
            <a:endParaRPr lang="is-IS" sz="2000" dirty="0"/>
          </a:p>
          <a:p>
            <a:pPr lvl="1"/>
            <a:endParaRPr lang="en-US" dirty="0"/>
          </a:p>
        </p:txBody>
      </p:sp>
      <p:sp>
        <p:nvSpPr>
          <p:cNvPr id="4" name="Footer Placeholder 3"/>
          <p:cNvSpPr>
            <a:spLocks noGrp="1"/>
          </p:cNvSpPr>
          <p:nvPr>
            <p:ph type="ftr" sz="quarter" idx="11"/>
          </p:nvPr>
        </p:nvSpPr>
        <p:spPr/>
        <p:txBody>
          <a:bodyPr/>
          <a:lstStyle/>
          <a:p>
            <a:r>
              <a:rPr lang="is-IS" smtClean="0"/>
              <a:t>ISAPP 2019</a:t>
            </a:r>
            <a:endParaRPr lang="en-US"/>
          </a:p>
        </p:txBody>
      </p:sp>
      <p:pic>
        <p:nvPicPr>
          <p:cNvPr id="6" name="Picture 5"/>
          <p:cNvPicPr>
            <a:picLocks noChangeAspect="1"/>
          </p:cNvPicPr>
          <p:nvPr/>
        </p:nvPicPr>
        <p:blipFill>
          <a:blip r:embed="rId2"/>
          <a:stretch>
            <a:fillRect/>
          </a:stretch>
        </p:blipFill>
        <p:spPr>
          <a:xfrm>
            <a:off x="6855348" y="1417638"/>
            <a:ext cx="1602907" cy="2128989"/>
          </a:xfrm>
          <a:prstGeom prst="rect">
            <a:avLst/>
          </a:prstGeom>
        </p:spPr>
      </p:pic>
      <p:pic>
        <p:nvPicPr>
          <p:cNvPr id="7" name="Picture 6"/>
          <p:cNvPicPr>
            <a:picLocks noChangeAspect="1"/>
          </p:cNvPicPr>
          <p:nvPr/>
        </p:nvPicPr>
        <p:blipFill>
          <a:blip r:embed="rId3"/>
          <a:stretch>
            <a:fillRect/>
          </a:stretch>
        </p:blipFill>
        <p:spPr>
          <a:xfrm>
            <a:off x="6866578" y="4362494"/>
            <a:ext cx="1591677" cy="1193758"/>
          </a:xfrm>
          <a:prstGeom prst="rect">
            <a:avLst/>
          </a:prstGeom>
        </p:spPr>
      </p:pic>
      <p:sp>
        <p:nvSpPr>
          <p:cNvPr id="9" name="Rectangle 8"/>
          <p:cNvSpPr/>
          <p:nvPr/>
        </p:nvSpPr>
        <p:spPr>
          <a:xfrm>
            <a:off x="7347479" y="6006508"/>
            <a:ext cx="1110776" cy="276999"/>
          </a:xfrm>
          <a:prstGeom prst="rect">
            <a:avLst/>
          </a:prstGeom>
        </p:spPr>
        <p:txBody>
          <a:bodyPr wrap="none">
            <a:spAutoFit/>
          </a:bodyPr>
          <a:lstStyle/>
          <a:p>
            <a:pPr algn="r"/>
            <a:r>
              <a:rPr lang="en-US" sz="1200" dirty="0" err="1" smtClean="0">
                <a:solidFill>
                  <a:schemeClr val="bg1">
                    <a:lumMod val="75000"/>
                  </a:schemeClr>
                </a:solidFill>
              </a:rPr>
              <a:t>Aitchison</a:t>
            </a:r>
            <a:r>
              <a:rPr lang="en-US" sz="1200" dirty="0" smtClean="0">
                <a:solidFill>
                  <a:schemeClr val="bg1">
                    <a:lumMod val="75000"/>
                  </a:schemeClr>
                </a:solidFill>
              </a:rPr>
              <a:t> 1986</a:t>
            </a:r>
            <a:endParaRPr lang="en-US" sz="1200" dirty="0"/>
          </a:p>
        </p:txBody>
      </p:sp>
      <p:pic>
        <p:nvPicPr>
          <p:cNvPr id="10" name="Picture 9"/>
          <p:cNvPicPr>
            <a:picLocks noChangeAspect="1"/>
          </p:cNvPicPr>
          <p:nvPr/>
        </p:nvPicPr>
        <p:blipFill>
          <a:blip r:embed="rId4"/>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77517692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b="1" dirty="0" smtClean="0"/>
              <a:t>The </a:t>
            </a:r>
            <a:r>
              <a:rPr lang="en-US" sz="2800" b="1" dirty="0" err="1" smtClean="0"/>
              <a:t>microbiome</a:t>
            </a:r>
            <a:endParaRPr lang="en-US" sz="2800" b="1" dirty="0"/>
          </a:p>
        </p:txBody>
      </p:sp>
      <p:pic>
        <p:nvPicPr>
          <p:cNvPr id="4" name="Content Placeholder 3"/>
          <p:cNvPicPr>
            <a:picLocks noGrp="1" noChangeAspect="1"/>
          </p:cNvPicPr>
          <p:nvPr>
            <p:ph idx="1"/>
          </p:nvPr>
        </p:nvPicPr>
        <p:blipFill rotWithShape="1">
          <a:blip r:embed="rId2"/>
          <a:srcRect t="24270" b="24270"/>
          <a:stretch/>
        </p:blipFill>
        <p:spPr/>
      </p:pic>
      <p:pic>
        <p:nvPicPr>
          <p:cNvPr id="5" name="Picture 4"/>
          <p:cNvPicPr>
            <a:picLocks noChangeAspect="1"/>
          </p:cNvPicPr>
          <p:nvPr/>
        </p:nvPicPr>
        <p:blipFill>
          <a:blip r:embed="rId3"/>
          <a:stretch>
            <a:fillRect/>
          </a:stretch>
        </p:blipFill>
        <p:spPr>
          <a:xfrm>
            <a:off x="516434" y="1417638"/>
            <a:ext cx="1906178" cy="1362917"/>
          </a:xfrm>
          <a:prstGeom prst="rect">
            <a:avLst/>
          </a:prstGeom>
        </p:spPr>
      </p:pic>
      <p:pic>
        <p:nvPicPr>
          <p:cNvPr id="6" name="Picture 5"/>
          <p:cNvPicPr>
            <a:picLocks noChangeAspect="1"/>
          </p:cNvPicPr>
          <p:nvPr/>
        </p:nvPicPr>
        <p:blipFill>
          <a:blip r:embed="rId4"/>
          <a:stretch>
            <a:fillRect/>
          </a:stretch>
        </p:blipFill>
        <p:spPr>
          <a:xfrm>
            <a:off x="5065185" y="1723690"/>
            <a:ext cx="3557470" cy="2113730"/>
          </a:xfrm>
          <a:prstGeom prst="rect">
            <a:avLst/>
          </a:prstGeom>
        </p:spPr>
      </p:pic>
      <p:pic>
        <p:nvPicPr>
          <p:cNvPr id="8" name="Picture 7"/>
          <p:cNvPicPr>
            <a:picLocks noChangeAspect="1"/>
          </p:cNvPicPr>
          <p:nvPr/>
        </p:nvPicPr>
        <p:blipFill>
          <a:blip r:embed="rId5"/>
          <a:stretch>
            <a:fillRect/>
          </a:stretch>
        </p:blipFill>
        <p:spPr>
          <a:xfrm>
            <a:off x="0" y="3287572"/>
            <a:ext cx="4173510" cy="3547484"/>
          </a:xfrm>
          <a:prstGeom prst="rect">
            <a:avLst/>
          </a:prstGeom>
        </p:spPr>
      </p:pic>
      <p:pic>
        <p:nvPicPr>
          <p:cNvPr id="9" name="Picture 8"/>
          <p:cNvPicPr>
            <a:picLocks noChangeAspect="1"/>
          </p:cNvPicPr>
          <p:nvPr/>
        </p:nvPicPr>
        <p:blipFill>
          <a:blip r:embed="rId6"/>
          <a:stretch>
            <a:fillRect/>
          </a:stretch>
        </p:blipFill>
        <p:spPr>
          <a:xfrm>
            <a:off x="6691930" y="5092418"/>
            <a:ext cx="2452069" cy="1765581"/>
          </a:xfrm>
          <a:prstGeom prst="rect">
            <a:avLst/>
          </a:prstGeom>
        </p:spPr>
      </p:pic>
      <p:sp>
        <p:nvSpPr>
          <p:cNvPr id="3" name="Footer Placeholder 2"/>
          <p:cNvSpPr>
            <a:spLocks noGrp="1"/>
          </p:cNvSpPr>
          <p:nvPr>
            <p:ph type="ftr" sz="quarter" idx="11"/>
          </p:nvPr>
        </p:nvSpPr>
        <p:spPr/>
        <p:txBody>
          <a:bodyPr/>
          <a:lstStyle/>
          <a:p>
            <a:pPr>
              <a:defRPr/>
            </a:pPr>
            <a:r>
              <a:rPr lang="is-IS" smtClean="0"/>
              <a:t>ISAPP 2019</a:t>
            </a:r>
            <a:endParaRPr lang="en-US" dirty="0"/>
          </a:p>
        </p:txBody>
      </p:sp>
      <p:pic>
        <p:nvPicPr>
          <p:cNvPr id="11" name="Picture 10"/>
          <p:cNvPicPr>
            <a:picLocks noChangeAspect="1"/>
          </p:cNvPicPr>
          <p:nvPr/>
        </p:nvPicPr>
        <p:blipFill>
          <a:blip r:embed="rId7"/>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346724823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Example using Bacterial </a:t>
            </a:r>
            <a:r>
              <a:rPr lang="en-US" dirty="0" err="1" smtClean="0"/>
              <a:t>vaginosis</a:t>
            </a:r>
            <a:r>
              <a:rPr lang="en-US" dirty="0" smtClean="0"/>
              <a:t>	</a:t>
            </a:r>
            <a:endParaRPr lang="en-US" dirty="0"/>
          </a:p>
        </p:txBody>
      </p:sp>
      <p:sp>
        <p:nvSpPr>
          <p:cNvPr id="3" name="Content Placeholder 2"/>
          <p:cNvSpPr>
            <a:spLocks noGrp="1"/>
          </p:cNvSpPr>
          <p:nvPr>
            <p:ph idx="1"/>
          </p:nvPr>
        </p:nvSpPr>
        <p:spPr/>
        <p:txBody>
          <a:bodyPr>
            <a:normAutofit/>
          </a:bodyPr>
          <a:lstStyle/>
          <a:p>
            <a:r>
              <a:rPr lang="en-US" dirty="0" smtClean="0"/>
              <a:t>H is predominantly </a:t>
            </a:r>
            <a:r>
              <a:rPr lang="en-US" i="1" dirty="0" smtClean="0"/>
              <a:t>Lactobacillus</a:t>
            </a:r>
            <a:r>
              <a:rPr lang="en-US" dirty="0" smtClean="0"/>
              <a:t> sp.</a:t>
            </a:r>
          </a:p>
          <a:p>
            <a:r>
              <a:rPr lang="en-US" dirty="0" smtClean="0"/>
              <a:t>BV is mixed bag of anaerobes with </a:t>
            </a:r>
            <a:r>
              <a:rPr lang="en-US" i="1" dirty="0" smtClean="0"/>
              <a:t>L. </a:t>
            </a:r>
            <a:r>
              <a:rPr lang="en-US" i="1" dirty="0" err="1" smtClean="0"/>
              <a:t>iners</a:t>
            </a:r>
            <a:endParaRPr lang="en-US" i="1" dirty="0" smtClean="0"/>
          </a:p>
          <a:p>
            <a:r>
              <a:rPr lang="en-US" dirty="0" smtClean="0"/>
              <a:t>Marked asymmetry in composition</a:t>
            </a:r>
          </a:p>
          <a:p>
            <a:r>
              <a:rPr lang="en-US" dirty="0" smtClean="0"/>
              <a:t>We </a:t>
            </a:r>
            <a:r>
              <a:rPr lang="en-US" i="1" dirty="0" smtClean="0"/>
              <a:t>must assume </a:t>
            </a:r>
            <a:r>
              <a:rPr lang="en-US" dirty="0" smtClean="0"/>
              <a:t>something is invariant</a:t>
            </a:r>
          </a:p>
          <a:p>
            <a:r>
              <a:rPr lang="en-US" dirty="0" smtClean="0"/>
              <a:t>Good example dataset since have a good idea of the ‘truth’</a:t>
            </a:r>
            <a:endParaRPr lang="en-US" dirty="0"/>
          </a:p>
          <a:p>
            <a:pPr lvl="1"/>
            <a:r>
              <a:rPr lang="en-US" dirty="0" smtClean="0"/>
              <a:t>Exploratory </a:t>
            </a:r>
            <a:r>
              <a:rPr lang="en-US" dirty="0" err="1" smtClean="0"/>
              <a:t>biplots</a:t>
            </a:r>
            <a:endParaRPr lang="en-US" dirty="0" smtClean="0"/>
          </a:p>
          <a:p>
            <a:pPr lvl="1"/>
            <a:r>
              <a:rPr lang="en-US" dirty="0" smtClean="0"/>
              <a:t>Differential abundance</a:t>
            </a:r>
          </a:p>
          <a:p>
            <a:pPr lvl="1"/>
            <a:r>
              <a:rPr lang="en-US" dirty="0" smtClean="0"/>
              <a:t>Compare datasets</a:t>
            </a:r>
          </a:p>
          <a:p>
            <a:endParaRPr lang="en-US" dirty="0" smtClean="0"/>
          </a:p>
        </p:txBody>
      </p:sp>
      <p:sp>
        <p:nvSpPr>
          <p:cNvPr id="4" name="Footer Placeholder 3"/>
          <p:cNvSpPr>
            <a:spLocks noGrp="1"/>
          </p:cNvSpPr>
          <p:nvPr>
            <p:ph type="ftr" sz="quarter" idx="11"/>
          </p:nvPr>
        </p:nvSpPr>
        <p:spPr/>
        <p:txBody>
          <a:bodyPr/>
          <a:lstStyle/>
          <a:p>
            <a:r>
              <a:rPr lang="is-IS" smtClean="0"/>
              <a:t>ISAPP 2019</a:t>
            </a:r>
            <a:endParaRPr lang="en-US"/>
          </a:p>
        </p:txBody>
      </p:sp>
      <p:pic>
        <p:nvPicPr>
          <p:cNvPr id="6" name="Picture 5"/>
          <p:cNvPicPr>
            <a:picLocks noChangeAspect="1"/>
          </p:cNvPicPr>
          <p:nvPr/>
        </p:nvPicPr>
        <p:blipFill>
          <a:blip r:embed="rId2"/>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150178975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bg1"/>
                </a:solidFill>
              </a:rPr>
              <a:t>The importance of an analysis plan: reduce RDF</a:t>
            </a:r>
            <a:endParaRPr lang="en-US" dirty="0">
              <a:solidFill>
                <a:schemeClr val="bg1"/>
              </a:solidFill>
            </a:endParaRPr>
          </a:p>
        </p:txBody>
      </p:sp>
      <p:sp>
        <p:nvSpPr>
          <p:cNvPr id="4" name="Footer Placeholder 3"/>
          <p:cNvSpPr>
            <a:spLocks noGrp="1"/>
          </p:cNvSpPr>
          <p:nvPr>
            <p:ph type="ftr" sz="quarter" idx="11"/>
          </p:nvPr>
        </p:nvSpPr>
        <p:spPr/>
        <p:txBody>
          <a:bodyPr/>
          <a:lstStyle/>
          <a:p>
            <a:r>
              <a:rPr lang="is-IS" smtClean="0"/>
              <a:t>ISAPP 2019</a:t>
            </a:r>
            <a:endParaRPr lang="en-US"/>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1284" y="903108"/>
            <a:ext cx="5033818" cy="4840941"/>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4"/>
          <p:cNvSpPr txBox="1">
            <a:spLocks noChangeArrowheads="1"/>
          </p:cNvSpPr>
          <p:nvPr/>
        </p:nvSpPr>
        <p:spPr bwMode="auto">
          <a:xfrm>
            <a:off x="404091" y="5748618"/>
            <a:ext cx="8347364" cy="590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dirty="0">
                <a:solidFill>
                  <a:schemeClr val="bg1">
                    <a:lumMod val="50000"/>
                  </a:schemeClr>
                </a:solidFill>
              </a:rPr>
              <a:t>Kaplan RM, Irvin VL (2015) Likelihood of Null Effects of Large NHLBI Clinical Trials Has Increased over Time. PLOS ONE 10(8): e0132382. https://</a:t>
            </a:r>
            <a:r>
              <a:rPr lang="en-US" sz="1100" dirty="0" err="1">
                <a:solidFill>
                  <a:schemeClr val="bg1">
                    <a:lumMod val="50000"/>
                  </a:schemeClr>
                </a:solidFill>
              </a:rPr>
              <a:t>doi.org</a:t>
            </a:r>
            <a:r>
              <a:rPr lang="en-US" sz="1100" dirty="0">
                <a:solidFill>
                  <a:schemeClr val="bg1">
                    <a:lumMod val="50000"/>
                  </a:schemeClr>
                </a:solidFill>
              </a:rPr>
              <a:t>/10.1371/journal.pone.0132382</a:t>
            </a:r>
          </a:p>
          <a:p>
            <a:pPr eaLnBrk="1" hangingPunct="1"/>
            <a:r>
              <a:rPr lang="en-US" sz="1100" dirty="0">
                <a:solidFill>
                  <a:schemeClr val="bg1">
                    <a:lumMod val="50000"/>
                  </a:schemeClr>
                </a:solidFill>
                <a:hlinkClick r:id="rId4"/>
              </a:rPr>
              <a:t>https://journals.plos.org/plosone/article?id=10.1371/journal.pone.0132382</a:t>
            </a:r>
            <a:endParaRPr lang="en-US" sz="1100" dirty="0">
              <a:solidFill>
                <a:schemeClr val="bg1">
                  <a:lumMod val="50000"/>
                </a:schemeClr>
              </a:solidFill>
            </a:endParaRPr>
          </a:p>
        </p:txBody>
      </p:sp>
      <p:pic>
        <p:nvPicPr>
          <p:cNvPr id="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1091" y="6342530"/>
            <a:ext cx="2205182" cy="45944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12028" y="1512497"/>
            <a:ext cx="1773972" cy="1200329"/>
          </a:xfrm>
          <a:prstGeom prst="rect">
            <a:avLst/>
          </a:prstGeom>
          <a:noFill/>
        </p:spPr>
        <p:txBody>
          <a:bodyPr wrap="square" rtlCol="0">
            <a:spAutoFit/>
          </a:bodyPr>
          <a:lstStyle/>
          <a:p>
            <a:r>
              <a:rPr lang="en-US" dirty="0"/>
              <a:t>NHLBI </a:t>
            </a:r>
            <a:r>
              <a:rPr lang="en-US" dirty="0" smtClean="0"/>
              <a:t>trials on </a:t>
            </a:r>
            <a:r>
              <a:rPr lang="en-US" dirty="0"/>
              <a:t>pharmaceutical and dietary </a:t>
            </a:r>
            <a:r>
              <a:rPr lang="en-US" dirty="0" smtClean="0"/>
              <a:t>supplement</a:t>
            </a:r>
          </a:p>
        </p:txBody>
      </p:sp>
      <p:pic>
        <p:nvPicPr>
          <p:cNvPr id="10" name="Picture 9"/>
          <p:cNvPicPr>
            <a:picLocks noChangeAspect="1"/>
          </p:cNvPicPr>
          <p:nvPr/>
        </p:nvPicPr>
        <p:blipFill>
          <a:blip r:embed="rId6"/>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312982907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CoDa</a:t>
            </a:r>
            <a:r>
              <a:rPr lang="en-US" dirty="0" smtClean="0"/>
              <a:t> approach</a:t>
            </a:r>
            <a:endParaRPr lang="en-US" dirty="0"/>
          </a:p>
        </p:txBody>
      </p:sp>
      <p:pic>
        <p:nvPicPr>
          <p:cNvPr id="5" name="Content Placeholder 4"/>
          <p:cNvPicPr>
            <a:picLocks noGrp="1" noChangeAspect="1"/>
          </p:cNvPicPr>
          <p:nvPr>
            <p:ph idx="1"/>
          </p:nvPr>
        </p:nvPicPr>
        <p:blipFill rotWithShape="1">
          <a:blip r:embed="rId2"/>
          <a:srcRect t="-8645" b="-6779"/>
          <a:stretch/>
        </p:blipFill>
        <p:spPr>
          <a:xfrm>
            <a:off x="457200" y="4133058"/>
            <a:ext cx="8229600" cy="1226634"/>
          </a:xfrm>
        </p:spPr>
      </p:pic>
      <p:sp>
        <p:nvSpPr>
          <p:cNvPr id="4" name="Footer Placeholder 3"/>
          <p:cNvSpPr>
            <a:spLocks noGrp="1"/>
          </p:cNvSpPr>
          <p:nvPr>
            <p:ph type="ftr" sz="quarter" idx="11"/>
          </p:nvPr>
        </p:nvSpPr>
        <p:spPr/>
        <p:txBody>
          <a:bodyPr/>
          <a:lstStyle/>
          <a:p>
            <a:r>
              <a:rPr lang="is-IS" smtClean="0"/>
              <a:t>ISAPP 2019</a:t>
            </a:r>
            <a:endParaRPr lang="en-US"/>
          </a:p>
        </p:txBody>
      </p:sp>
      <p:sp>
        <p:nvSpPr>
          <p:cNvPr id="6" name="TextBox 5"/>
          <p:cNvSpPr txBox="1"/>
          <p:nvPr/>
        </p:nvSpPr>
        <p:spPr>
          <a:xfrm>
            <a:off x="1022195" y="1077951"/>
            <a:ext cx="5840060" cy="2862323"/>
          </a:xfrm>
          <a:prstGeom prst="rect">
            <a:avLst/>
          </a:prstGeom>
          <a:noFill/>
        </p:spPr>
        <p:txBody>
          <a:bodyPr wrap="none" rtlCol="0">
            <a:spAutoFit/>
          </a:bodyPr>
          <a:lstStyle/>
          <a:p>
            <a:pPr marL="285750" indent="-285750">
              <a:buFont typeface="Arial"/>
              <a:buChar char="•"/>
            </a:pPr>
            <a:r>
              <a:rPr lang="en-US" dirty="0" smtClean="0"/>
              <a:t>Backed by theoretical foundation</a:t>
            </a:r>
          </a:p>
          <a:p>
            <a:pPr marL="742950" lvl="1" indent="-285750">
              <a:buFont typeface="Arial"/>
              <a:buChar char="•"/>
            </a:pPr>
            <a:r>
              <a:rPr lang="en-US" dirty="0"/>
              <a:t>Not ad-</a:t>
            </a:r>
            <a:r>
              <a:rPr lang="en-US" dirty="0" smtClean="0"/>
              <a:t>hoc or adapted</a:t>
            </a:r>
          </a:p>
          <a:p>
            <a:pPr marL="742950" lvl="1" indent="-285750">
              <a:buFont typeface="Arial"/>
              <a:buChar char="•"/>
            </a:pPr>
            <a:r>
              <a:rPr lang="en-US" dirty="0" smtClean="0"/>
              <a:t>Gives same answer with sequence data and counts</a:t>
            </a:r>
          </a:p>
          <a:p>
            <a:pPr marL="742950" lvl="1" indent="-285750">
              <a:buFont typeface="Arial"/>
              <a:buChar char="•"/>
            </a:pPr>
            <a:r>
              <a:rPr lang="en-US" dirty="0" smtClean="0"/>
              <a:t>Based on variance not abundance</a:t>
            </a:r>
          </a:p>
          <a:p>
            <a:pPr marL="285750" indent="-285750">
              <a:buFont typeface="Arial"/>
              <a:buChar char="•"/>
            </a:pPr>
            <a:r>
              <a:rPr lang="en-US" dirty="0" smtClean="0"/>
              <a:t>Internally consistent</a:t>
            </a:r>
          </a:p>
          <a:p>
            <a:pPr marL="742950" lvl="1" indent="-285750">
              <a:buFont typeface="Arial"/>
              <a:buChar char="•"/>
            </a:pPr>
            <a:r>
              <a:rPr lang="en-US" dirty="0" err="1" smtClean="0"/>
              <a:t>Univariate</a:t>
            </a:r>
            <a:r>
              <a:rPr lang="en-US" dirty="0" smtClean="0"/>
              <a:t> and multivariate agree</a:t>
            </a:r>
          </a:p>
          <a:p>
            <a:pPr marL="285750" indent="-285750">
              <a:buFont typeface="Arial"/>
              <a:buChar char="•"/>
            </a:pPr>
            <a:r>
              <a:rPr lang="en-US" dirty="0" smtClean="0"/>
              <a:t>Probabilistic</a:t>
            </a:r>
          </a:p>
          <a:p>
            <a:pPr marL="742950" lvl="1" indent="-285750">
              <a:buFont typeface="Arial"/>
              <a:buChar char="•"/>
            </a:pPr>
            <a:r>
              <a:rPr lang="en-US" dirty="0" smtClean="0"/>
              <a:t>Matches the data</a:t>
            </a:r>
          </a:p>
          <a:p>
            <a:pPr marL="285750" indent="-285750">
              <a:buFont typeface="Arial"/>
              <a:buChar char="•"/>
            </a:pPr>
            <a:r>
              <a:rPr lang="en-US" dirty="0" smtClean="0"/>
              <a:t>Robust</a:t>
            </a:r>
          </a:p>
          <a:p>
            <a:pPr marL="742950" lvl="1" indent="-285750">
              <a:buFont typeface="Arial"/>
              <a:buChar char="•"/>
            </a:pPr>
            <a:r>
              <a:rPr lang="en-US" dirty="0" smtClean="0"/>
              <a:t>Upstream decisions have less effect</a:t>
            </a:r>
            <a:endParaRPr lang="en-US" dirty="0"/>
          </a:p>
        </p:txBody>
      </p:sp>
      <p:pic>
        <p:nvPicPr>
          <p:cNvPr id="8" name="Picture 7"/>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355841088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13658" y="860370"/>
            <a:ext cx="3089780" cy="5220000"/>
          </a:xfrm>
          <a:prstGeom prst="rect">
            <a:avLst/>
          </a:prstGeom>
        </p:spPr>
      </p:pic>
      <p:pic>
        <p:nvPicPr>
          <p:cNvPr id="7" name="Picture 6"/>
          <p:cNvPicPr>
            <a:picLocks noChangeAspect="1"/>
          </p:cNvPicPr>
          <p:nvPr/>
        </p:nvPicPr>
        <p:blipFill>
          <a:blip r:embed="rId4"/>
          <a:stretch>
            <a:fillRect/>
          </a:stretch>
        </p:blipFill>
        <p:spPr>
          <a:xfrm>
            <a:off x="3206904" y="827937"/>
            <a:ext cx="3814615" cy="5220000"/>
          </a:xfrm>
          <a:prstGeom prst="rect">
            <a:avLst/>
          </a:prstGeom>
        </p:spPr>
      </p:pic>
      <p:sp>
        <p:nvSpPr>
          <p:cNvPr id="2" name="Title 1"/>
          <p:cNvSpPr>
            <a:spLocks noGrp="1"/>
          </p:cNvSpPr>
          <p:nvPr>
            <p:ph type="title"/>
          </p:nvPr>
        </p:nvSpPr>
        <p:spPr/>
        <p:txBody>
          <a:bodyPr/>
          <a:lstStyle/>
          <a:p>
            <a:r>
              <a:rPr lang="en-US" dirty="0" smtClean="0"/>
              <a:t>Example sample set by 16S</a:t>
            </a:r>
            <a:r>
              <a:rPr lang="en-US" dirty="0"/>
              <a:t> </a:t>
            </a:r>
            <a:r>
              <a:rPr lang="en-US" dirty="0" err="1" smtClean="0"/>
              <a:t>rRNA</a:t>
            </a:r>
            <a:r>
              <a:rPr lang="en-US" dirty="0" smtClean="0"/>
              <a:t> gene sequencing</a:t>
            </a:r>
            <a:endParaRPr lang="en-US" dirty="0"/>
          </a:p>
        </p:txBody>
      </p:sp>
      <p:grpSp>
        <p:nvGrpSpPr>
          <p:cNvPr id="19" name="Group 18"/>
          <p:cNvGrpSpPr/>
          <p:nvPr/>
        </p:nvGrpSpPr>
        <p:grpSpPr>
          <a:xfrm>
            <a:off x="6735180" y="5114154"/>
            <a:ext cx="2346134" cy="812800"/>
            <a:chOff x="6671680" y="5120090"/>
            <a:chExt cx="2346134" cy="812800"/>
          </a:xfrm>
        </p:grpSpPr>
        <p:pic>
          <p:nvPicPr>
            <p:cNvPr id="9" name="Picture 8"/>
            <p:cNvPicPr>
              <a:picLocks/>
            </p:cNvPicPr>
            <p:nvPr/>
          </p:nvPicPr>
          <p:blipFill>
            <a:blip r:embed="rId5"/>
            <a:stretch>
              <a:fillRect/>
            </a:stretch>
          </p:blipFill>
          <p:spPr>
            <a:xfrm>
              <a:off x="6671680" y="5152063"/>
              <a:ext cx="177800" cy="756000"/>
            </a:xfrm>
            <a:prstGeom prst="rect">
              <a:avLst/>
            </a:prstGeom>
          </p:spPr>
        </p:pic>
        <p:pic>
          <p:nvPicPr>
            <p:cNvPr id="11" name="Picture 10"/>
            <p:cNvPicPr>
              <a:picLocks noChangeAspect="1"/>
            </p:cNvPicPr>
            <p:nvPr/>
          </p:nvPicPr>
          <p:blipFill>
            <a:blip r:embed="rId6"/>
            <a:stretch>
              <a:fillRect/>
            </a:stretch>
          </p:blipFill>
          <p:spPr>
            <a:xfrm>
              <a:off x="6871514" y="5120090"/>
              <a:ext cx="2146300" cy="812800"/>
            </a:xfrm>
            <a:prstGeom prst="rect">
              <a:avLst/>
            </a:prstGeom>
          </p:spPr>
        </p:pic>
      </p:grpSp>
      <p:sp>
        <p:nvSpPr>
          <p:cNvPr id="21" name="TextBox 20"/>
          <p:cNvSpPr txBox="1"/>
          <p:nvPr/>
        </p:nvSpPr>
        <p:spPr>
          <a:xfrm>
            <a:off x="1631092" y="6029506"/>
            <a:ext cx="897938" cy="369332"/>
          </a:xfrm>
          <a:prstGeom prst="rect">
            <a:avLst/>
          </a:prstGeom>
          <a:noFill/>
        </p:spPr>
        <p:txBody>
          <a:bodyPr wrap="none" rtlCol="0">
            <a:spAutoFit/>
          </a:bodyPr>
          <a:lstStyle/>
          <a:p>
            <a:r>
              <a:rPr lang="en-US" dirty="0" smtClean="0">
                <a:latin typeface="Gill Sans MT" charset="0"/>
                <a:ea typeface="Gill Sans MT" charset="0"/>
                <a:cs typeface="Gill Sans MT" charset="0"/>
              </a:rPr>
              <a:t>Healthy</a:t>
            </a:r>
            <a:endParaRPr lang="en-US" dirty="0">
              <a:latin typeface="Gill Sans MT" charset="0"/>
              <a:ea typeface="Gill Sans MT" charset="0"/>
              <a:cs typeface="Gill Sans MT" charset="0"/>
            </a:endParaRPr>
          </a:p>
        </p:txBody>
      </p:sp>
      <p:sp>
        <p:nvSpPr>
          <p:cNvPr id="22" name="TextBox 21"/>
          <p:cNvSpPr txBox="1"/>
          <p:nvPr/>
        </p:nvSpPr>
        <p:spPr>
          <a:xfrm>
            <a:off x="3523469" y="6029506"/>
            <a:ext cx="2372637" cy="369332"/>
          </a:xfrm>
          <a:prstGeom prst="rect">
            <a:avLst/>
          </a:prstGeom>
          <a:noFill/>
        </p:spPr>
        <p:txBody>
          <a:bodyPr wrap="none" rtlCol="0">
            <a:spAutoFit/>
          </a:bodyPr>
          <a:lstStyle/>
          <a:p>
            <a:r>
              <a:rPr lang="en-US" dirty="0" smtClean="0">
                <a:latin typeface="Gill Sans MT" charset="0"/>
                <a:ea typeface="Gill Sans MT" charset="0"/>
                <a:cs typeface="Gill Sans MT" charset="0"/>
              </a:rPr>
              <a:t>Bacterial Vaginosis (BV)</a:t>
            </a:r>
          </a:p>
        </p:txBody>
      </p:sp>
      <p:cxnSp>
        <p:nvCxnSpPr>
          <p:cNvPr id="24" name="Straight Connector 23"/>
          <p:cNvCxnSpPr/>
          <p:nvPr/>
        </p:nvCxnSpPr>
        <p:spPr>
          <a:xfrm>
            <a:off x="3200744" y="1130741"/>
            <a:ext cx="0" cy="5511114"/>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a:off x="6718842" y="3559270"/>
            <a:ext cx="1807393" cy="1422400"/>
            <a:chOff x="6655342" y="3142818"/>
            <a:chExt cx="1807393" cy="1422400"/>
          </a:xfrm>
        </p:grpSpPr>
        <p:pic>
          <p:nvPicPr>
            <p:cNvPr id="3" name="Picture 2"/>
            <p:cNvPicPr>
              <a:picLocks noChangeAspect="1"/>
            </p:cNvPicPr>
            <p:nvPr/>
          </p:nvPicPr>
          <p:blipFill>
            <a:blip r:embed="rId7"/>
            <a:stretch>
              <a:fillRect/>
            </a:stretch>
          </p:blipFill>
          <p:spPr>
            <a:xfrm>
              <a:off x="6900635" y="3142818"/>
              <a:ext cx="1562100" cy="1422400"/>
            </a:xfrm>
            <a:prstGeom prst="rect">
              <a:avLst/>
            </a:prstGeom>
          </p:spPr>
        </p:pic>
        <p:pic>
          <p:nvPicPr>
            <p:cNvPr id="5" name="Picture 4"/>
            <p:cNvPicPr>
              <a:picLocks/>
            </p:cNvPicPr>
            <p:nvPr/>
          </p:nvPicPr>
          <p:blipFill>
            <a:blip r:embed="rId8"/>
            <a:stretch>
              <a:fillRect/>
            </a:stretch>
          </p:blipFill>
          <p:spPr>
            <a:xfrm>
              <a:off x="6655342" y="3142818"/>
              <a:ext cx="198000" cy="1404000"/>
            </a:xfrm>
            <a:prstGeom prst="rect">
              <a:avLst/>
            </a:prstGeom>
          </p:spPr>
        </p:pic>
      </p:grpSp>
      <p:sp>
        <p:nvSpPr>
          <p:cNvPr id="4" name="Footer Placeholder 3"/>
          <p:cNvSpPr>
            <a:spLocks noGrp="1"/>
          </p:cNvSpPr>
          <p:nvPr>
            <p:ph type="ftr" sz="quarter" idx="11"/>
          </p:nvPr>
        </p:nvSpPr>
        <p:spPr/>
        <p:txBody>
          <a:bodyPr/>
          <a:lstStyle/>
          <a:p>
            <a:pPr>
              <a:defRPr/>
            </a:pPr>
            <a:r>
              <a:rPr lang="is-IS" smtClean="0"/>
              <a:t>ISAPP 2019</a:t>
            </a:r>
            <a:endParaRPr lang="en-US" dirty="0"/>
          </a:p>
        </p:txBody>
      </p:sp>
      <p:pic>
        <p:nvPicPr>
          <p:cNvPr id="16" name="Picture 15"/>
          <p:cNvPicPr>
            <a:picLocks noChangeAspect="1"/>
          </p:cNvPicPr>
          <p:nvPr/>
        </p:nvPicPr>
        <p:blipFill>
          <a:blip r:embed="rId9"/>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205334893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err="1">
                <a:ea typeface="ＭＳ Ｐゴシック" charset="-128"/>
              </a:rPr>
              <a:t>Metatranscriptomics</a:t>
            </a:r>
            <a:r>
              <a:rPr lang="en-US" altLang="en-US" dirty="0">
                <a:ea typeface="ＭＳ Ｐゴシック" charset="-128"/>
              </a:rPr>
              <a:t> </a:t>
            </a:r>
            <a:r>
              <a:rPr lang="en-US" altLang="en-US" dirty="0" smtClean="0">
                <a:ea typeface="ＭＳ Ｐゴシック" charset="-128"/>
              </a:rPr>
              <a:t>(</a:t>
            </a:r>
            <a:r>
              <a:rPr lang="en-US" altLang="en-US" dirty="0" err="1" smtClean="0">
                <a:ea typeface="ＭＳ Ｐゴシック" charset="-128"/>
              </a:rPr>
              <a:t>ie</a:t>
            </a:r>
            <a:r>
              <a:rPr lang="en-US" altLang="en-US" dirty="0" smtClean="0">
                <a:ea typeface="ＭＳ Ｐゴシック" charset="-128"/>
              </a:rPr>
              <a:t>. meta</a:t>
            </a:r>
            <a:r>
              <a:rPr lang="en-US" altLang="en-US" dirty="0">
                <a:ea typeface="ＭＳ Ｐゴシック" charset="-128"/>
              </a:rPr>
              <a:t>-</a:t>
            </a:r>
            <a:r>
              <a:rPr lang="en-US" altLang="en-US" dirty="0" err="1">
                <a:ea typeface="ＭＳ Ｐゴシック" charset="-128"/>
              </a:rPr>
              <a:t>RNAseq</a:t>
            </a:r>
            <a:r>
              <a:rPr lang="en-US" altLang="en-US" dirty="0">
                <a:ea typeface="ＭＳ Ｐゴシック" charset="-128"/>
              </a:rPr>
              <a:t>)</a:t>
            </a:r>
            <a:endParaRPr lang="en-US" dirty="0"/>
          </a:p>
        </p:txBody>
      </p:sp>
      <p:sp>
        <p:nvSpPr>
          <p:cNvPr id="4" name="Rounded Rectangle 3"/>
          <p:cNvSpPr/>
          <p:nvPr/>
        </p:nvSpPr>
        <p:spPr bwMode="auto">
          <a:xfrm>
            <a:off x="3270995" y="901773"/>
            <a:ext cx="2562225" cy="644525"/>
          </a:xfrm>
          <a:prstGeom prst="roundRect">
            <a:avLst/>
          </a:prstGeom>
          <a:solidFill>
            <a:srgbClr val="D34817">
              <a:alpha val="25000"/>
            </a:srgbClr>
          </a:solidFill>
          <a:ln w="12700" cap="flat" cmpd="sng" algn="ctr">
            <a:solidFill>
              <a:schemeClr val="accent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dirty="0" smtClean="0">
                <a:solidFill>
                  <a:srgbClr val="000000"/>
                </a:solidFill>
                <a:latin typeface="Calibri" charset="0"/>
                <a:ea typeface="Calibri" charset="0"/>
                <a:cs typeface="Calibri" charset="0"/>
              </a:rPr>
              <a:t>Bacterial mRNA </a:t>
            </a:r>
            <a:r>
              <a:rPr lang="en-US" dirty="0" err="1" smtClean="0">
                <a:solidFill>
                  <a:srgbClr val="000000"/>
                </a:solidFill>
                <a:latin typeface="Calibri" charset="0"/>
                <a:ea typeface="Calibri" charset="0"/>
                <a:cs typeface="Calibri" charset="0"/>
              </a:rPr>
              <a:t>seq</a:t>
            </a:r>
            <a:endParaRPr lang="en-US" dirty="0">
              <a:solidFill>
                <a:srgbClr val="000000"/>
              </a:solidFill>
              <a:latin typeface="Calibri" charset="0"/>
              <a:ea typeface="Calibri" charset="0"/>
              <a:cs typeface="Calibri" charset="0"/>
            </a:endParaRPr>
          </a:p>
        </p:txBody>
      </p:sp>
      <p:sp>
        <p:nvSpPr>
          <p:cNvPr id="5" name="Rounded Rectangle 4"/>
          <p:cNvSpPr/>
          <p:nvPr/>
        </p:nvSpPr>
        <p:spPr bwMode="auto">
          <a:xfrm>
            <a:off x="1502012" y="2248395"/>
            <a:ext cx="2562225" cy="644525"/>
          </a:xfrm>
          <a:prstGeom prst="roundRect">
            <a:avLst/>
          </a:prstGeom>
          <a:solidFill>
            <a:srgbClr val="D34817">
              <a:alpha val="25000"/>
            </a:srgbClr>
          </a:solidFill>
          <a:ln w="12700" cap="flat" cmpd="sng" algn="ctr">
            <a:solidFill>
              <a:schemeClr val="accent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dirty="0" smtClean="0">
                <a:solidFill>
                  <a:srgbClr val="000000"/>
                </a:solidFill>
                <a:latin typeface="Calibri" charset="0"/>
                <a:ea typeface="Calibri" charset="0"/>
                <a:cs typeface="Calibri" charset="0"/>
              </a:rPr>
              <a:t>Reference genome CDS</a:t>
            </a:r>
            <a:endParaRPr lang="en-US" dirty="0">
              <a:solidFill>
                <a:srgbClr val="000000"/>
              </a:solidFill>
              <a:latin typeface="Calibri" charset="0"/>
              <a:ea typeface="Calibri" charset="0"/>
              <a:cs typeface="Calibri" charset="0"/>
            </a:endParaRPr>
          </a:p>
        </p:txBody>
      </p:sp>
      <p:sp>
        <p:nvSpPr>
          <p:cNvPr id="6" name="Rounded Rectangle 5"/>
          <p:cNvSpPr/>
          <p:nvPr/>
        </p:nvSpPr>
        <p:spPr bwMode="auto">
          <a:xfrm>
            <a:off x="4984465" y="2249581"/>
            <a:ext cx="2562225" cy="644525"/>
          </a:xfrm>
          <a:prstGeom prst="roundRect">
            <a:avLst/>
          </a:prstGeom>
          <a:solidFill>
            <a:srgbClr val="D34817">
              <a:alpha val="25000"/>
            </a:srgbClr>
          </a:solidFill>
          <a:ln w="12700" cap="flat" cmpd="sng" algn="ctr">
            <a:solidFill>
              <a:schemeClr val="accent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dirty="0" smtClean="0">
                <a:solidFill>
                  <a:srgbClr val="000000"/>
                </a:solidFill>
                <a:latin typeface="Calibri" charset="0"/>
                <a:ea typeface="Calibri" charset="0"/>
                <a:cs typeface="Calibri" charset="0"/>
              </a:rPr>
              <a:t>Assembly of novel ORFs</a:t>
            </a:r>
            <a:endParaRPr lang="en-US" dirty="0">
              <a:solidFill>
                <a:srgbClr val="000000"/>
              </a:solidFill>
              <a:latin typeface="Calibri" charset="0"/>
              <a:ea typeface="Calibri" charset="0"/>
              <a:cs typeface="Calibri" charset="0"/>
            </a:endParaRPr>
          </a:p>
        </p:txBody>
      </p:sp>
      <p:sp>
        <p:nvSpPr>
          <p:cNvPr id="7" name="Rounded Rectangle 6"/>
          <p:cNvSpPr/>
          <p:nvPr/>
        </p:nvSpPr>
        <p:spPr bwMode="auto">
          <a:xfrm>
            <a:off x="3269905" y="3620647"/>
            <a:ext cx="2562225" cy="644525"/>
          </a:xfrm>
          <a:prstGeom prst="roundRect">
            <a:avLst/>
          </a:prstGeom>
          <a:solidFill>
            <a:srgbClr val="D34817">
              <a:alpha val="25000"/>
            </a:srgbClr>
          </a:solidFill>
          <a:ln w="12700" cap="flat" cmpd="sng" algn="ctr">
            <a:solidFill>
              <a:schemeClr val="accent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dirty="0" smtClean="0">
                <a:solidFill>
                  <a:srgbClr val="000000"/>
                </a:solidFill>
                <a:latin typeface="Calibri" charset="0"/>
                <a:ea typeface="Calibri" charset="0"/>
                <a:cs typeface="Calibri" charset="0"/>
              </a:rPr>
              <a:t>90% sequence ID clustering: </a:t>
            </a:r>
            <a:r>
              <a:rPr lang="en-US" b="1" dirty="0" err="1" smtClean="0">
                <a:solidFill>
                  <a:srgbClr val="000000"/>
                </a:solidFill>
                <a:latin typeface="Calibri" charset="0"/>
                <a:ea typeface="Calibri" charset="0"/>
                <a:cs typeface="Calibri" charset="0"/>
              </a:rPr>
              <a:t>refseqs</a:t>
            </a:r>
            <a:endParaRPr lang="en-US" b="1" dirty="0">
              <a:solidFill>
                <a:srgbClr val="000000"/>
              </a:solidFill>
              <a:latin typeface="Calibri" charset="0"/>
              <a:ea typeface="Calibri" charset="0"/>
              <a:cs typeface="Calibri" charset="0"/>
            </a:endParaRPr>
          </a:p>
        </p:txBody>
      </p:sp>
      <p:sp>
        <p:nvSpPr>
          <p:cNvPr id="9" name="Rounded Rectangle 8"/>
          <p:cNvSpPr/>
          <p:nvPr/>
        </p:nvSpPr>
        <p:spPr bwMode="auto">
          <a:xfrm>
            <a:off x="3269907" y="5768815"/>
            <a:ext cx="2562225" cy="644525"/>
          </a:xfrm>
          <a:prstGeom prst="roundRect">
            <a:avLst/>
          </a:prstGeom>
          <a:solidFill>
            <a:srgbClr val="D34817">
              <a:alpha val="25000"/>
            </a:srgbClr>
          </a:solidFill>
          <a:ln w="12700" cap="flat" cmpd="sng" algn="ctr">
            <a:solidFill>
              <a:schemeClr val="accent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dirty="0" smtClean="0">
                <a:solidFill>
                  <a:srgbClr val="000000"/>
                </a:solidFill>
                <a:latin typeface="Calibri" charset="0"/>
                <a:ea typeface="Calibri" charset="0"/>
                <a:cs typeface="Calibri" charset="0"/>
              </a:rPr>
              <a:t>Group by SEED </a:t>
            </a:r>
            <a:r>
              <a:rPr lang="en-US" b="1" dirty="0" smtClean="0">
                <a:solidFill>
                  <a:srgbClr val="000000"/>
                </a:solidFill>
                <a:latin typeface="Calibri" charset="0"/>
                <a:ea typeface="Calibri" charset="0"/>
                <a:cs typeface="Calibri" charset="0"/>
              </a:rPr>
              <a:t>subsys4</a:t>
            </a:r>
            <a:endParaRPr lang="en-US" b="1" dirty="0">
              <a:solidFill>
                <a:srgbClr val="000000"/>
              </a:solidFill>
              <a:latin typeface="Calibri" charset="0"/>
              <a:ea typeface="Calibri" charset="0"/>
              <a:cs typeface="Calibri" charset="0"/>
            </a:endParaRPr>
          </a:p>
        </p:txBody>
      </p:sp>
      <p:sp>
        <p:nvSpPr>
          <p:cNvPr id="10" name="Rounded Rectangle 9"/>
          <p:cNvSpPr/>
          <p:nvPr/>
        </p:nvSpPr>
        <p:spPr bwMode="auto">
          <a:xfrm>
            <a:off x="312470" y="4694731"/>
            <a:ext cx="2131242" cy="644525"/>
          </a:xfrm>
          <a:prstGeom prst="roundRect">
            <a:avLst/>
          </a:prstGeom>
          <a:noFill/>
          <a:ln w="12700" cap="flat" cmpd="sng" algn="ctr">
            <a:solidFill>
              <a:schemeClr val="accent1"/>
            </a:solidFill>
            <a:prstDash val="dash"/>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b="1" dirty="0" smtClean="0">
                <a:solidFill>
                  <a:srgbClr val="000000"/>
                </a:solidFill>
                <a:latin typeface="Calibri" charset="0"/>
                <a:ea typeface="Calibri" charset="0"/>
                <a:cs typeface="Calibri" charset="0"/>
              </a:rPr>
              <a:t>Organism-specific</a:t>
            </a:r>
            <a:endParaRPr lang="en-US" b="1" dirty="0">
              <a:solidFill>
                <a:srgbClr val="000000"/>
              </a:solidFill>
              <a:latin typeface="Calibri" charset="0"/>
              <a:ea typeface="Calibri" charset="0"/>
              <a:cs typeface="Calibri" charset="0"/>
            </a:endParaRPr>
          </a:p>
        </p:txBody>
      </p:sp>
      <p:sp>
        <p:nvSpPr>
          <p:cNvPr id="11" name="Rounded Rectangle 10"/>
          <p:cNvSpPr/>
          <p:nvPr/>
        </p:nvSpPr>
        <p:spPr bwMode="auto">
          <a:xfrm>
            <a:off x="6645454" y="5768815"/>
            <a:ext cx="1055047" cy="644525"/>
          </a:xfrm>
          <a:prstGeom prst="roundRect">
            <a:avLst/>
          </a:prstGeom>
          <a:noFill/>
          <a:ln w="12700" cap="flat" cmpd="sng" algn="ctr">
            <a:solidFill>
              <a:schemeClr val="accent1"/>
            </a:solidFill>
            <a:prstDash val="dash"/>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b="1" dirty="0" smtClean="0">
                <a:solidFill>
                  <a:srgbClr val="000000"/>
                </a:solidFill>
                <a:latin typeface="Calibri" charset="0"/>
                <a:ea typeface="Calibri" charset="0"/>
                <a:cs typeface="Calibri" charset="0"/>
              </a:rPr>
              <a:t>Function</a:t>
            </a:r>
            <a:endParaRPr lang="en-US" b="1" dirty="0">
              <a:solidFill>
                <a:srgbClr val="000000"/>
              </a:solidFill>
              <a:latin typeface="Calibri" charset="0"/>
              <a:ea typeface="Calibri" charset="0"/>
              <a:cs typeface="Calibri" charset="0"/>
            </a:endParaRPr>
          </a:p>
        </p:txBody>
      </p:sp>
      <p:cxnSp>
        <p:nvCxnSpPr>
          <p:cNvPr id="13" name="Straight Arrow Connector 12"/>
          <p:cNvCxnSpPr>
            <a:endCxn id="10" idx="3"/>
          </p:cNvCxnSpPr>
          <p:nvPr/>
        </p:nvCxnSpPr>
        <p:spPr>
          <a:xfrm flipH="1" flipV="1">
            <a:off x="2443712" y="5016994"/>
            <a:ext cx="826193" cy="1"/>
          </a:xfrm>
          <a:prstGeom prst="straightConnector1">
            <a:avLst/>
          </a:prstGeom>
          <a:ln w="25400">
            <a:prstDash val="dash"/>
            <a:headEnd w="lg" len="med"/>
            <a:tailEnd type="triangle" w="lg" len="lg"/>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9" idx="3"/>
            <a:endCxn id="11" idx="1"/>
          </p:cNvCxnSpPr>
          <p:nvPr/>
        </p:nvCxnSpPr>
        <p:spPr>
          <a:xfrm>
            <a:off x="5832132" y="6091078"/>
            <a:ext cx="813322" cy="0"/>
          </a:xfrm>
          <a:prstGeom prst="straightConnector1">
            <a:avLst/>
          </a:prstGeom>
          <a:ln w="25400">
            <a:prstDash val="dash"/>
            <a:tailEnd type="triangle" w="lg" len="lg"/>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7" idx="2"/>
            <a:endCxn id="33" idx="0"/>
          </p:cNvCxnSpPr>
          <p:nvPr/>
        </p:nvCxnSpPr>
        <p:spPr>
          <a:xfrm>
            <a:off x="4551018" y="4265172"/>
            <a:ext cx="0" cy="429559"/>
          </a:xfrm>
          <a:prstGeom prst="straightConnector1">
            <a:avLst/>
          </a:prstGeom>
          <a:ln w="25400">
            <a:tailEnd type="triangle"/>
          </a:ln>
        </p:spPr>
        <p:style>
          <a:lnRef idx="2">
            <a:schemeClr val="accent1"/>
          </a:lnRef>
          <a:fillRef idx="0">
            <a:schemeClr val="accent1"/>
          </a:fillRef>
          <a:effectRef idx="1">
            <a:schemeClr val="accent1"/>
          </a:effectRef>
          <a:fontRef idx="minor">
            <a:schemeClr val="tx1"/>
          </a:fontRef>
        </p:style>
      </p:cxnSp>
      <p:sp>
        <p:nvSpPr>
          <p:cNvPr id="21" name="Right Bracket 20"/>
          <p:cNvSpPr/>
          <p:nvPr/>
        </p:nvSpPr>
        <p:spPr>
          <a:xfrm rot="5400000">
            <a:off x="4379405" y="1346391"/>
            <a:ext cx="343226" cy="3535789"/>
          </a:xfrm>
          <a:prstGeom prst="rightBracket">
            <a:avLst/>
          </a:prstGeom>
          <a:ln w="254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Right Bracket 21"/>
          <p:cNvSpPr/>
          <p:nvPr/>
        </p:nvSpPr>
        <p:spPr>
          <a:xfrm rot="16200000">
            <a:off x="4379406" y="174687"/>
            <a:ext cx="343226" cy="3535789"/>
          </a:xfrm>
          <a:prstGeom prst="rightBracket">
            <a:avLst/>
          </a:prstGeom>
          <a:ln w="25400">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4" name="Straight Connector 23"/>
          <p:cNvCxnSpPr>
            <a:stCxn id="4" idx="2"/>
            <a:endCxn id="22" idx="2"/>
          </p:cNvCxnSpPr>
          <p:nvPr/>
        </p:nvCxnSpPr>
        <p:spPr>
          <a:xfrm flipH="1">
            <a:off x="4551020" y="1546298"/>
            <a:ext cx="1088" cy="224671"/>
          </a:xfrm>
          <a:prstGeom prst="line">
            <a:avLst/>
          </a:prstGeom>
          <a:ln w="25400"/>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endCxn id="7" idx="0"/>
          </p:cNvCxnSpPr>
          <p:nvPr/>
        </p:nvCxnSpPr>
        <p:spPr>
          <a:xfrm flipH="1">
            <a:off x="4551018" y="3285899"/>
            <a:ext cx="1090" cy="334748"/>
          </a:xfrm>
          <a:prstGeom prst="straightConnector1">
            <a:avLst/>
          </a:prstGeom>
          <a:ln w="25400">
            <a:tailEnd type="triangle"/>
          </a:ln>
        </p:spPr>
        <p:style>
          <a:lnRef idx="2">
            <a:schemeClr val="accent1"/>
          </a:lnRef>
          <a:fillRef idx="0">
            <a:schemeClr val="accent1"/>
          </a:fillRef>
          <a:effectRef idx="1">
            <a:schemeClr val="accent1"/>
          </a:effectRef>
          <a:fontRef idx="minor">
            <a:schemeClr val="tx1"/>
          </a:fontRef>
        </p:style>
      </p:cxnSp>
      <p:sp>
        <p:nvSpPr>
          <p:cNvPr id="33" name="Rounded Rectangle 32"/>
          <p:cNvSpPr/>
          <p:nvPr/>
        </p:nvSpPr>
        <p:spPr bwMode="auto">
          <a:xfrm>
            <a:off x="3269905" y="4694731"/>
            <a:ext cx="2562225" cy="644525"/>
          </a:xfrm>
          <a:prstGeom prst="roundRect">
            <a:avLst/>
          </a:prstGeom>
          <a:solidFill>
            <a:srgbClr val="D34817">
              <a:alpha val="25000"/>
            </a:srgbClr>
          </a:solidFill>
          <a:ln w="12700" cap="flat" cmpd="sng" algn="ctr">
            <a:solidFill>
              <a:schemeClr val="accent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smtClean="0">
                <a:solidFill>
                  <a:srgbClr val="000000"/>
                </a:solidFill>
                <a:latin typeface="Calibri" charset="0"/>
                <a:ea typeface="Calibri" charset="0"/>
                <a:cs typeface="Calibri" charset="0"/>
              </a:rPr>
              <a:t>Read mapping</a:t>
            </a:r>
            <a:endParaRPr lang="en-US" b="1" dirty="0">
              <a:solidFill>
                <a:srgbClr val="000000"/>
              </a:solidFill>
              <a:latin typeface="Calibri" charset="0"/>
              <a:ea typeface="Calibri" charset="0"/>
              <a:cs typeface="Calibri" charset="0"/>
            </a:endParaRPr>
          </a:p>
        </p:txBody>
      </p:sp>
      <p:cxnSp>
        <p:nvCxnSpPr>
          <p:cNvPr id="39" name="Straight Arrow Connector 38"/>
          <p:cNvCxnSpPr>
            <a:stCxn id="33" idx="2"/>
            <a:endCxn id="9" idx="0"/>
          </p:cNvCxnSpPr>
          <p:nvPr/>
        </p:nvCxnSpPr>
        <p:spPr>
          <a:xfrm>
            <a:off x="4551018" y="5339256"/>
            <a:ext cx="2" cy="429559"/>
          </a:xfrm>
          <a:prstGeom prst="straightConnector1">
            <a:avLst/>
          </a:prstGeom>
          <a:ln w="25400">
            <a:tailEnd type="triangle"/>
          </a:ln>
        </p:spPr>
        <p:style>
          <a:lnRef idx="2">
            <a:schemeClr val="accent1"/>
          </a:lnRef>
          <a:fillRef idx="0">
            <a:schemeClr val="accent1"/>
          </a:fillRef>
          <a:effectRef idx="1">
            <a:schemeClr val="accent1"/>
          </a:effectRef>
          <a:fontRef idx="minor">
            <a:schemeClr val="tx1"/>
          </a:fontRef>
        </p:style>
      </p:cxnSp>
      <p:sp>
        <p:nvSpPr>
          <p:cNvPr id="3" name="Footer Placeholder 2"/>
          <p:cNvSpPr>
            <a:spLocks noGrp="1"/>
          </p:cNvSpPr>
          <p:nvPr>
            <p:ph type="ftr" sz="quarter" idx="11"/>
          </p:nvPr>
        </p:nvSpPr>
        <p:spPr/>
        <p:txBody>
          <a:bodyPr/>
          <a:lstStyle/>
          <a:p>
            <a:pPr>
              <a:defRPr/>
            </a:pPr>
            <a:r>
              <a:rPr lang="is-IS" smtClean="0"/>
              <a:t>ISAPP 2019</a:t>
            </a:r>
            <a:endParaRPr lang="en-US" dirty="0"/>
          </a:p>
        </p:txBody>
      </p:sp>
      <p:sp>
        <p:nvSpPr>
          <p:cNvPr id="23" name="TextBox 22"/>
          <p:cNvSpPr txBox="1"/>
          <p:nvPr/>
        </p:nvSpPr>
        <p:spPr>
          <a:xfrm>
            <a:off x="6207125" y="6417604"/>
            <a:ext cx="1980981" cy="276999"/>
          </a:xfrm>
          <a:prstGeom prst="rect">
            <a:avLst/>
          </a:prstGeom>
          <a:noFill/>
        </p:spPr>
        <p:txBody>
          <a:bodyPr wrap="none">
            <a:spAutoFit/>
          </a:bodyPr>
          <a:lstStyle/>
          <a:p>
            <a:pPr>
              <a:defRPr/>
            </a:pPr>
            <a:r>
              <a:rPr lang="en-US" sz="1200" dirty="0" err="1" smtClean="0">
                <a:solidFill>
                  <a:schemeClr val="tx1">
                    <a:lumMod val="50000"/>
                    <a:lumOff val="50000"/>
                  </a:schemeClr>
                </a:solidFill>
              </a:rPr>
              <a:t>Macklaim</a:t>
            </a:r>
            <a:r>
              <a:rPr lang="en-US" sz="1200" dirty="0" smtClean="0">
                <a:solidFill>
                  <a:schemeClr val="tx1">
                    <a:lumMod val="50000"/>
                    <a:lumOff val="50000"/>
                  </a:schemeClr>
                </a:solidFill>
              </a:rPr>
              <a:t>, Gloor MIMB 2018</a:t>
            </a:r>
            <a:endParaRPr lang="en-US" sz="1200" dirty="0">
              <a:solidFill>
                <a:schemeClr val="tx1">
                  <a:lumMod val="50000"/>
                  <a:lumOff val="50000"/>
                </a:schemeClr>
              </a:solidFill>
            </a:endParaRPr>
          </a:p>
        </p:txBody>
      </p:sp>
      <p:sp>
        <p:nvSpPr>
          <p:cNvPr id="8" name="TextBox 7"/>
          <p:cNvSpPr txBox="1"/>
          <p:nvPr/>
        </p:nvSpPr>
        <p:spPr>
          <a:xfrm>
            <a:off x="929850" y="4325399"/>
            <a:ext cx="752730" cy="369332"/>
          </a:xfrm>
          <a:prstGeom prst="rect">
            <a:avLst/>
          </a:prstGeom>
          <a:noFill/>
        </p:spPr>
        <p:txBody>
          <a:bodyPr wrap="none" rtlCol="0">
            <a:spAutoFit/>
          </a:bodyPr>
          <a:lstStyle/>
          <a:p>
            <a:r>
              <a:rPr lang="en-US" b="1" u="sng" dirty="0" smtClean="0"/>
              <a:t>Part 1</a:t>
            </a:r>
          </a:p>
        </p:txBody>
      </p:sp>
      <p:sp>
        <p:nvSpPr>
          <p:cNvPr id="27" name="TextBox 26"/>
          <p:cNvSpPr txBox="1"/>
          <p:nvPr/>
        </p:nvSpPr>
        <p:spPr>
          <a:xfrm>
            <a:off x="6744950" y="5399483"/>
            <a:ext cx="752730" cy="369332"/>
          </a:xfrm>
          <a:prstGeom prst="rect">
            <a:avLst/>
          </a:prstGeom>
          <a:noFill/>
        </p:spPr>
        <p:txBody>
          <a:bodyPr wrap="none" rtlCol="0">
            <a:spAutoFit/>
          </a:bodyPr>
          <a:lstStyle/>
          <a:p>
            <a:r>
              <a:rPr lang="en-US" b="1" u="sng" dirty="0" smtClean="0"/>
              <a:t>Part 2</a:t>
            </a:r>
            <a:endParaRPr lang="en-US" b="1" u="sng" dirty="0"/>
          </a:p>
        </p:txBody>
      </p:sp>
      <p:pic>
        <p:nvPicPr>
          <p:cNvPr id="28" name="Picture 27"/>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74245252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Abundance != function</a:t>
            </a:r>
            <a:endParaRPr lang="en-US" dirty="0"/>
          </a:p>
        </p:txBody>
      </p:sp>
      <p:pic>
        <p:nvPicPr>
          <p:cNvPr id="7" name="Picture 6"/>
          <p:cNvPicPr>
            <a:picLocks noChangeAspect="1"/>
          </p:cNvPicPr>
          <p:nvPr/>
        </p:nvPicPr>
        <p:blipFill>
          <a:blip r:embed="rId3"/>
          <a:stretch>
            <a:fillRect/>
          </a:stretch>
        </p:blipFill>
        <p:spPr>
          <a:xfrm rot="16200000">
            <a:off x="2218728" y="-532039"/>
            <a:ext cx="1075613" cy="3780462"/>
          </a:xfrm>
          <a:prstGeom prst="rect">
            <a:avLst/>
          </a:prstGeom>
        </p:spPr>
      </p:pic>
      <p:pic>
        <p:nvPicPr>
          <p:cNvPr id="9" name="Picture 8"/>
          <p:cNvPicPr>
            <a:picLocks noChangeAspect="1"/>
          </p:cNvPicPr>
          <p:nvPr/>
        </p:nvPicPr>
        <p:blipFill>
          <a:blip r:embed="rId4"/>
          <a:stretch>
            <a:fillRect/>
          </a:stretch>
        </p:blipFill>
        <p:spPr>
          <a:xfrm rot="16200000">
            <a:off x="1381817" y="3035775"/>
            <a:ext cx="1996799" cy="4467825"/>
          </a:xfrm>
          <a:prstGeom prst="rect">
            <a:avLst/>
          </a:prstGeom>
        </p:spPr>
      </p:pic>
      <p:pic>
        <p:nvPicPr>
          <p:cNvPr id="11" name="Picture 10"/>
          <p:cNvPicPr>
            <a:picLocks noChangeAspect="1"/>
          </p:cNvPicPr>
          <p:nvPr/>
        </p:nvPicPr>
        <p:blipFill>
          <a:blip r:embed="rId5"/>
          <a:stretch>
            <a:fillRect/>
          </a:stretch>
        </p:blipFill>
        <p:spPr>
          <a:xfrm>
            <a:off x="4887406" y="1027646"/>
            <a:ext cx="3879753" cy="2230858"/>
          </a:xfrm>
          <a:prstGeom prst="rect">
            <a:avLst/>
          </a:prstGeom>
        </p:spPr>
      </p:pic>
      <p:pic>
        <p:nvPicPr>
          <p:cNvPr id="12" name="Picture 11"/>
          <p:cNvPicPr>
            <a:picLocks noChangeAspect="1"/>
          </p:cNvPicPr>
          <p:nvPr/>
        </p:nvPicPr>
        <p:blipFill>
          <a:blip r:embed="rId6"/>
          <a:stretch>
            <a:fillRect/>
          </a:stretch>
        </p:blipFill>
        <p:spPr>
          <a:xfrm>
            <a:off x="5557475" y="3464633"/>
            <a:ext cx="2461218" cy="2230858"/>
          </a:xfrm>
          <a:prstGeom prst="rect">
            <a:avLst/>
          </a:prstGeom>
        </p:spPr>
      </p:pic>
      <p:grpSp>
        <p:nvGrpSpPr>
          <p:cNvPr id="4" name="Group 3"/>
          <p:cNvGrpSpPr/>
          <p:nvPr/>
        </p:nvGrpSpPr>
        <p:grpSpPr>
          <a:xfrm>
            <a:off x="146305" y="1959482"/>
            <a:ext cx="4489608" cy="2167910"/>
            <a:chOff x="146305" y="1959481"/>
            <a:chExt cx="4753246" cy="2270863"/>
          </a:xfrm>
        </p:grpSpPr>
        <p:pic>
          <p:nvPicPr>
            <p:cNvPr id="10" name="Picture 9"/>
            <p:cNvPicPr>
              <a:picLocks noChangeAspect="1"/>
            </p:cNvPicPr>
            <p:nvPr/>
          </p:nvPicPr>
          <p:blipFill>
            <a:blip r:embed="rId7"/>
            <a:stretch>
              <a:fillRect/>
            </a:stretch>
          </p:blipFill>
          <p:spPr>
            <a:xfrm rot="16200000">
              <a:off x="1396986" y="708800"/>
              <a:ext cx="2251883" cy="4753246"/>
            </a:xfrm>
            <a:prstGeom prst="rect">
              <a:avLst/>
            </a:prstGeom>
          </p:spPr>
        </p:pic>
        <p:sp>
          <p:nvSpPr>
            <p:cNvPr id="3" name="Rectangle 2"/>
            <p:cNvSpPr/>
            <p:nvPr/>
          </p:nvSpPr>
          <p:spPr>
            <a:xfrm>
              <a:off x="764275" y="4170421"/>
              <a:ext cx="4075677" cy="59923"/>
            </a:xfrm>
            <a:prstGeom prst="rect">
              <a:avLst/>
            </a:prstGeom>
            <a:solidFill>
              <a:schemeClr val="bg1"/>
            </a:solidFill>
            <a:ln w="25400">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5" name="Footer Placeholder 4"/>
          <p:cNvSpPr>
            <a:spLocks noGrp="1"/>
          </p:cNvSpPr>
          <p:nvPr>
            <p:ph type="ftr" sz="quarter" idx="11"/>
          </p:nvPr>
        </p:nvSpPr>
        <p:spPr>
          <a:xfrm>
            <a:off x="3124200" y="6356351"/>
            <a:ext cx="2734996" cy="348572"/>
          </a:xfrm>
        </p:spPr>
        <p:txBody>
          <a:bodyPr/>
          <a:lstStyle/>
          <a:p>
            <a:pPr>
              <a:defRPr/>
            </a:pPr>
            <a:r>
              <a:rPr lang="is-IS" smtClean="0"/>
              <a:t>ISAPP 2019</a:t>
            </a:r>
            <a:endParaRPr lang="en-US" dirty="0"/>
          </a:p>
        </p:txBody>
      </p:sp>
      <p:pic>
        <p:nvPicPr>
          <p:cNvPr id="14" name="Picture 13"/>
          <p:cNvPicPr>
            <a:picLocks noChangeAspect="1"/>
          </p:cNvPicPr>
          <p:nvPr/>
        </p:nvPicPr>
        <p:blipFill>
          <a:blip r:embed="rId8"/>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276471593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1: Reference </a:t>
            </a:r>
            <a:r>
              <a:rPr lang="en-US" dirty="0" smtClean="0"/>
              <a:t>sequence </a:t>
            </a:r>
            <a:r>
              <a:rPr lang="en-US" dirty="0" err="1" smtClean="0"/>
              <a:t>pangenomes</a:t>
            </a:r>
            <a:endParaRPr lang="en-US" dirty="0"/>
          </a:p>
        </p:txBody>
      </p:sp>
      <p:pic>
        <p:nvPicPr>
          <p:cNvPr id="6" name="Content Placeholder 5" descr="refseq_only_tax.pdf"/>
          <p:cNvPicPr>
            <a:picLocks noGrp="1" noChangeAspect="1"/>
          </p:cNvPicPr>
          <p:nvPr>
            <p:ph idx="1"/>
          </p:nvPr>
        </p:nvPicPr>
        <p:blipFill rotWithShape="1">
          <a:blip r:embed="rId2">
            <a:extLst>
              <a:ext uri="{28A0092B-C50C-407E-A947-70E740481C1C}">
                <a14:useLocalDpi xmlns:a14="http://schemas.microsoft.com/office/drawing/2010/main" val="0"/>
              </a:ext>
            </a:extLst>
          </a:blip>
          <a:srcRect l="3028" r="2890"/>
          <a:stretch/>
        </p:blipFill>
        <p:spPr>
          <a:xfrm>
            <a:off x="2131851" y="931334"/>
            <a:ext cx="5080410" cy="5400000"/>
          </a:xfrm>
        </p:spPr>
      </p:pic>
      <p:sp>
        <p:nvSpPr>
          <p:cNvPr id="5" name="Footer Placeholder 4"/>
          <p:cNvSpPr>
            <a:spLocks noGrp="1"/>
          </p:cNvSpPr>
          <p:nvPr>
            <p:ph type="ftr" sz="quarter" idx="11"/>
          </p:nvPr>
        </p:nvSpPr>
        <p:spPr/>
        <p:txBody>
          <a:bodyPr/>
          <a:lstStyle/>
          <a:p>
            <a:r>
              <a:rPr lang="is-IS" smtClean="0"/>
              <a:t>ISAPP 2019</a:t>
            </a:r>
            <a:endParaRPr lang="en-US"/>
          </a:p>
        </p:txBody>
      </p:sp>
      <p:sp>
        <p:nvSpPr>
          <p:cNvPr id="3" name="TextBox 2"/>
          <p:cNvSpPr txBox="1"/>
          <p:nvPr/>
        </p:nvSpPr>
        <p:spPr>
          <a:xfrm>
            <a:off x="457201" y="1666240"/>
            <a:ext cx="1839224" cy="2585323"/>
          </a:xfrm>
          <a:prstGeom prst="rect">
            <a:avLst/>
          </a:prstGeom>
          <a:noFill/>
        </p:spPr>
        <p:txBody>
          <a:bodyPr wrap="square" rtlCol="0">
            <a:spAutoFit/>
          </a:bodyPr>
          <a:lstStyle/>
          <a:p>
            <a:r>
              <a:rPr lang="en-US" dirty="0" smtClean="0"/>
              <a:t>Variance of ratios of </a:t>
            </a:r>
            <a:r>
              <a:rPr lang="en-US" dirty="0" err="1" smtClean="0"/>
              <a:t>RefSeqs</a:t>
            </a:r>
            <a:endParaRPr lang="en-US" dirty="0" smtClean="0"/>
          </a:p>
          <a:p>
            <a:endParaRPr lang="en-US" dirty="0"/>
          </a:p>
          <a:p>
            <a:r>
              <a:rPr lang="en-US" dirty="0" smtClean="0"/>
              <a:t>~300000 </a:t>
            </a:r>
            <a:r>
              <a:rPr lang="en-US" dirty="0" err="1" smtClean="0"/>
              <a:t>RefSeqs</a:t>
            </a:r>
            <a:endParaRPr lang="en-US" dirty="0" smtClean="0"/>
          </a:p>
          <a:p>
            <a:endParaRPr lang="en-US" dirty="0" smtClean="0"/>
          </a:p>
          <a:p>
            <a:r>
              <a:rPr lang="en-US" dirty="0" err="1" smtClean="0">
                <a:solidFill>
                  <a:schemeClr val="bg1">
                    <a:lumMod val="50000"/>
                  </a:schemeClr>
                </a:solidFill>
              </a:rPr>
              <a:t>RefSeqs</a:t>
            </a:r>
            <a:r>
              <a:rPr lang="en-US" dirty="0" smtClean="0">
                <a:solidFill>
                  <a:schemeClr val="bg1">
                    <a:lumMod val="50000"/>
                  </a:schemeClr>
                </a:solidFill>
              </a:rPr>
              <a:t> cluster </a:t>
            </a:r>
          </a:p>
          <a:p>
            <a:r>
              <a:rPr lang="en-US" dirty="0">
                <a:solidFill>
                  <a:schemeClr val="bg1">
                    <a:lumMod val="50000"/>
                  </a:schemeClr>
                </a:solidFill>
              </a:rPr>
              <a:t> </a:t>
            </a:r>
            <a:r>
              <a:rPr lang="en-US" dirty="0" smtClean="0">
                <a:solidFill>
                  <a:schemeClr val="bg1">
                    <a:lumMod val="50000"/>
                  </a:schemeClr>
                </a:solidFill>
              </a:rPr>
              <a:t>     by ‘species’</a:t>
            </a:r>
          </a:p>
          <a:p>
            <a:endParaRPr lang="en-US" dirty="0" smtClean="0"/>
          </a:p>
          <a:p>
            <a:endParaRPr lang="en-US" dirty="0"/>
          </a:p>
        </p:txBody>
      </p:sp>
      <p:pic>
        <p:nvPicPr>
          <p:cNvPr id="8" name="Picture 7"/>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229333952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1: Reference </a:t>
            </a:r>
            <a:r>
              <a:rPr lang="en-US" dirty="0" smtClean="0"/>
              <a:t>sequence </a:t>
            </a:r>
            <a:r>
              <a:rPr lang="en-US" dirty="0" err="1" smtClean="0"/>
              <a:t>pangenomes</a:t>
            </a:r>
            <a:endParaRPr lang="en-US" dirty="0"/>
          </a:p>
        </p:txBody>
      </p:sp>
      <p:pic>
        <p:nvPicPr>
          <p:cNvPr id="6" name="Content Placeholder 5" descr="refseq_only_tax.pdf"/>
          <p:cNvPicPr>
            <a:picLocks noGrp="1" noChangeAspect="1"/>
          </p:cNvPicPr>
          <p:nvPr>
            <p:ph idx="1"/>
          </p:nvPr>
        </p:nvPicPr>
        <p:blipFill rotWithShape="1">
          <a:blip r:embed="rId2">
            <a:extLst>
              <a:ext uri="{28A0092B-C50C-407E-A947-70E740481C1C}">
                <a14:useLocalDpi xmlns:a14="http://schemas.microsoft.com/office/drawing/2010/main" val="0"/>
              </a:ext>
            </a:extLst>
          </a:blip>
          <a:srcRect l="3028" r="2890"/>
          <a:stretch/>
        </p:blipFill>
        <p:spPr>
          <a:xfrm>
            <a:off x="2131851" y="931334"/>
            <a:ext cx="5080410" cy="5400000"/>
          </a:xfrm>
        </p:spPr>
      </p:pic>
      <p:sp>
        <p:nvSpPr>
          <p:cNvPr id="5" name="Footer Placeholder 4"/>
          <p:cNvSpPr>
            <a:spLocks noGrp="1"/>
          </p:cNvSpPr>
          <p:nvPr>
            <p:ph type="ftr" sz="quarter" idx="11"/>
          </p:nvPr>
        </p:nvSpPr>
        <p:spPr/>
        <p:txBody>
          <a:bodyPr/>
          <a:lstStyle/>
          <a:p>
            <a:r>
              <a:rPr lang="is-IS" smtClean="0"/>
              <a:t>ISAPP 2019</a:t>
            </a:r>
            <a:endParaRPr lang="en-US"/>
          </a:p>
        </p:txBody>
      </p:sp>
      <p:sp>
        <p:nvSpPr>
          <p:cNvPr id="3" name="TextBox 2"/>
          <p:cNvSpPr txBox="1"/>
          <p:nvPr/>
        </p:nvSpPr>
        <p:spPr>
          <a:xfrm>
            <a:off x="457201" y="1666240"/>
            <a:ext cx="1839224" cy="4524316"/>
          </a:xfrm>
          <a:prstGeom prst="rect">
            <a:avLst/>
          </a:prstGeom>
          <a:noFill/>
        </p:spPr>
        <p:txBody>
          <a:bodyPr wrap="square" rtlCol="0">
            <a:spAutoFit/>
          </a:bodyPr>
          <a:lstStyle/>
          <a:p>
            <a:r>
              <a:rPr lang="en-US" dirty="0" smtClean="0">
                <a:solidFill>
                  <a:srgbClr val="7F7F7F"/>
                </a:solidFill>
              </a:rPr>
              <a:t>Variance of ratios of </a:t>
            </a:r>
            <a:r>
              <a:rPr lang="en-US" dirty="0" err="1" smtClean="0">
                <a:solidFill>
                  <a:srgbClr val="7F7F7F"/>
                </a:solidFill>
              </a:rPr>
              <a:t>RefSeqs</a:t>
            </a:r>
            <a:endParaRPr lang="en-US" dirty="0" smtClean="0">
              <a:solidFill>
                <a:srgbClr val="7F7F7F"/>
              </a:solidFill>
            </a:endParaRPr>
          </a:p>
          <a:p>
            <a:endParaRPr lang="en-US" dirty="0">
              <a:solidFill>
                <a:srgbClr val="7F7F7F"/>
              </a:solidFill>
            </a:endParaRPr>
          </a:p>
          <a:p>
            <a:r>
              <a:rPr lang="en-US" dirty="0" smtClean="0">
                <a:solidFill>
                  <a:srgbClr val="7F7F7F"/>
                </a:solidFill>
              </a:rPr>
              <a:t>~300000 </a:t>
            </a:r>
            <a:r>
              <a:rPr lang="en-US" dirty="0" err="1" smtClean="0">
                <a:solidFill>
                  <a:srgbClr val="7F7F7F"/>
                </a:solidFill>
              </a:rPr>
              <a:t>RefSeqs</a:t>
            </a:r>
            <a:endParaRPr lang="en-US" dirty="0" smtClean="0">
              <a:solidFill>
                <a:srgbClr val="7F7F7F"/>
              </a:solidFill>
            </a:endParaRPr>
          </a:p>
          <a:p>
            <a:endParaRPr lang="en-US" dirty="0" smtClean="0"/>
          </a:p>
          <a:p>
            <a:r>
              <a:rPr lang="en-US" dirty="0" err="1" smtClean="0"/>
              <a:t>RefSeqs</a:t>
            </a:r>
            <a:r>
              <a:rPr lang="en-US" dirty="0" smtClean="0"/>
              <a:t> cluster </a:t>
            </a:r>
          </a:p>
          <a:p>
            <a:r>
              <a:rPr lang="en-US" dirty="0"/>
              <a:t> </a:t>
            </a:r>
            <a:r>
              <a:rPr lang="en-US" dirty="0" smtClean="0"/>
              <a:t>     by ‘species’</a:t>
            </a:r>
          </a:p>
          <a:p>
            <a:endParaRPr lang="en-US" dirty="0"/>
          </a:p>
          <a:p>
            <a:r>
              <a:rPr lang="en-US" dirty="0" smtClean="0"/>
              <a:t>Genomes cluster because of shared function (Almeida 2019) and expression (this data)</a:t>
            </a:r>
          </a:p>
          <a:p>
            <a:endParaRPr lang="en-US" dirty="0" smtClean="0"/>
          </a:p>
          <a:p>
            <a:endParaRPr lang="en-US" dirty="0"/>
          </a:p>
        </p:txBody>
      </p:sp>
      <p:sp>
        <p:nvSpPr>
          <p:cNvPr id="4" name="Oval 3"/>
          <p:cNvSpPr/>
          <p:nvPr/>
        </p:nvSpPr>
        <p:spPr>
          <a:xfrm>
            <a:off x="4773987" y="1955997"/>
            <a:ext cx="703058" cy="691752"/>
          </a:xfrm>
          <a:prstGeom prst="ellipse">
            <a:avLst/>
          </a:prstGeom>
          <a:gradFill flip="none" rotWithShape="1">
            <a:gsLst>
              <a:gs pos="0">
                <a:schemeClr val="accent1">
                  <a:tint val="100000"/>
                  <a:shade val="100000"/>
                  <a:satMod val="130000"/>
                  <a:alpha val="20000"/>
                </a:schemeClr>
              </a:gs>
              <a:gs pos="100000">
                <a:schemeClr val="accent1">
                  <a:tint val="50000"/>
                  <a:shade val="100000"/>
                  <a:satMod val="350000"/>
                  <a:alpha val="2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338837" y="2947573"/>
            <a:ext cx="703058" cy="691752"/>
          </a:xfrm>
          <a:prstGeom prst="ellipse">
            <a:avLst/>
          </a:prstGeom>
          <a:solidFill>
            <a:schemeClr val="accent1">
              <a:lumMod val="40000"/>
              <a:lumOff val="60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5344405" y="2839148"/>
            <a:ext cx="703058" cy="691752"/>
          </a:xfrm>
          <a:prstGeom prst="ellipse">
            <a:avLst/>
          </a:prstGeom>
          <a:solidFill>
            <a:schemeClr val="accent3">
              <a:lumMod val="75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4773987" y="4159591"/>
            <a:ext cx="703058" cy="691752"/>
          </a:xfrm>
          <a:prstGeom prst="ellipse">
            <a:avLst/>
          </a:prstGeom>
          <a:solidFill>
            <a:schemeClr val="accent3">
              <a:lumMod val="75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4444912" y="1666240"/>
            <a:ext cx="899493"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i="1" dirty="0" smtClean="0"/>
              <a:t>L. </a:t>
            </a:r>
            <a:r>
              <a:rPr lang="en-US" i="1" dirty="0" err="1" smtClean="0"/>
              <a:t>iners</a:t>
            </a:r>
            <a:endParaRPr lang="en-US" i="1" dirty="0"/>
          </a:p>
        </p:txBody>
      </p:sp>
      <p:sp>
        <p:nvSpPr>
          <p:cNvPr id="12" name="TextBox 11"/>
          <p:cNvSpPr txBox="1"/>
          <p:nvPr/>
        </p:nvSpPr>
        <p:spPr>
          <a:xfrm>
            <a:off x="2896592" y="2578241"/>
            <a:ext cx="1289811"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i="1" dirty="0" smtClean="0"/>
              <a:t>L. </a:t>
            </a:r>
            <a:r>
              <a:rPr lang="en-US" i="1" dirty="0" err="1" smtClean="0"/>
              <a:t>crispatus</a:t>
            </a:r>
            <a:endParaRPr lang="en-US" i="1" dirty="0"/>
          </a:p>
        </p:txBody>
      </p:sp>
      <p:sp>
        <p:nvSpPr>
          <p:cNvPr id="13" name="TextBox 12"/>
          <p:cNvSpPr txBox="1"/>
          <p:nvPr/>
        </p:nvSpPr>
        <p:spPr>
          <a:xfrm>
            <a:off x="6217557" y="2976902"/>
            <a:ext cx="1540030"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i="1" dirty="0" err="1" smtClean="0"/>
              <a:t>Megasphaera</a:t>
            </a:r>
            <a:endParaRPr lang="en-US" i="1" dirty="0"/>
          </a:p>
        </p:txBody>
      </p:sp>
      <p:sp>
        <p:nvSpPr>
          <p:cNvPr id="14" name="TextBox 13"/>
          <p:cNvSpPr txBox="1"/>
          <p:nvPr/>
        </p:nvSpPr>
        <p:spPr>
          <a:xfrm>
            <a:off x="5599942" y="4349151"/>
            <a:ext cx="1540030"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i="1" dirty="0" err="1" smtClean="0"/>
              <a:t>Megasphaera</a:t>
            </a:r>
            <a:endParaRPr lang="en-US" i="1" dirty="0"/>
          </a:p>
        </p:txBody>
      </p:sp>
      <p:pic>
        <p:nvPicPr>
          <p:cNvPr id="15" name="Picture 14"/>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126340347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1: Reference </a:t>
            </a:r>
            <a:r>
              <a:rPr lang="en-US" dirty="0" smtClean="0"/>
              <a:t>sequence</a:t>
            </a:r>
            <a:endParaRPr lang="en-US" dirty="0"/>
          </a:p>
        </p:txBody>
      </p:sp>
      <p:pic>
        <p:nvPicPr>
          <p:cNvPr id="6" name="Content Placeholder 5" descr="refseq_only_tax.pdf"/>
          <p:cNvPicPr>
            <a:picLocks noGrp="1" noChangeAspect="1"/>
          </p:cNvPicPr>
          <p:nvPr>
            <p:ph idx="1"/>
          </p:nvPr>
        </p:nvPicPr>
        <p:blipFill rotWithShape="1">
          <a:blip r:embed="rId2">
            <a:extLst>
              <a:ext uri="{28A0092B-C50C-407E-A947-70E740481C1C}">
                <a14:useLocalDpi xmlns:a14="http://schemas.microsoft.com/office/drawing/2010/main" val="0"/>
              </a:ext>
            </a:extLst>
          </a:blip>
          <a:srcRect l="3028" r="2890"/>
          <a:stretch/>
        </p:blipFill>
        <p:spPr>
          <a:xfrm>
            <a:off x="2131851" y="931334"/>
            <a:ext cx="5080410" cy="5400000"/>
          </a:xfrm>
        </p:spPr>
      </p:pic>
      <p:sp>
        <p:nvSpPr>
          <p:cNvPr id="5" name="Footer Placeholder 4"/>
          <p:cNvSpPr>
            <a:spLocks noGrp="1"/>
          </p:cNvSpPr>
          <p:nvPr>
            <p:ph type="ftr" sz="quarter" idx="11"/>
          </p:nvPr>
        </p:nvSpPr>
        <p:spPr/>
        <p:txBody>
          <a:bodyPr/>
          <a:lstStyle/>
          <a:p>
            <a:r>
              <a:rPr lang="is-IS" smtClean="0"/>
              <a:t>ISAPP 2019</a:t>
            </a:r>
            <a:endParaRPr lang="en-US"/>
          </a:p>
        </p:txBody>
      </p:sp>
      <p:sp>
        <p:nvSpPr>
          <p:cNvPr id="3" name="TextBox 2"/>
          <p:cNvSpPr txBox="1"/>
          <p:nvPr/>
        </p:nvSpPr>
        <p:spPr>
          <a:xfrm>
            <a:off x="457201" y="1666240"/>
            <a:ext cx="2021840" cy="3139321"/>
          </a:xfrm>
          <a:prstGeom prst="rect">
            <a:avLst/>
          </a:prstGeom>
          <a:noFill/>
        </p:spPr>
        <p:txBody>
          <a:bodyPr wrap="square" rtlCol="0">
            <a:spAutoFit/>
          </a:bodyPr>
          <a:lstStyle/>
          <a:p>
            <a:r>
              <a:rPr lang="en-US" dirty="0" smtClean="0"/>
              <a:t>Healthy samples also  cluster by species</a:t>
            </a:r>
          </a:p>
          <a:p>
            <a:endParaRPr lang="en-US" dirty="0"/>
          </a:p>
          <a:p>
            <a:r>
              <a:rPr lang="en-US" dirty="0" smtClean="0"/>
              <a:t>BV samples separate by expression of </a:t>
            </a:r>
            <a:r>
              <a:rPr lang="en-US" i="1" dirty="0" err="1" smtClean="0"/>
              <a:t>Megasphaera</a:t>
            </a:r>
            <a:r>
              <a:rPr lang="en-US" dirty="0" smtClean="0"/>
              <a:t> and an unknown species</a:t>
            </a:r>
          </a:p>
          <a:p>
            <a:endParaRPr lang="en-US" dirty="0"/>
          </a:p>
        </p:txBody>
      </p:sp>
      <p:sp>
        <p:nvSpPr>
          <p:cNvPr id="8" name="Oval 7"/>
          <p:cNvSpPr/>
          <p:nvPr/>
        </p:nvSpPr>
        <p:spPr>
          <a:xfrm>
            <a:off x="3657600" y="2341562"/>
            <a:ext cx="1452880" cy="1255077"/>
          </a:xfrm>
          <a:prstGeom prst="ellipse">
            <a:avLst/>
          </a:prstGeom>
          <a:solidFill>
            <a:schemeClr val="tx2">
              <a:lumMod val="60000"/>
              <a:lumOff val="40000"/>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712720" y="2697163"/>
            <a:ext cx="1239520" cy="1133158"/>
          </a:xfrm>
          <a:prstGeom prst="ellipse">
            <a:avLst/>
          </a:prstGeom>
          <a:solidFill>
            <a:schemeClr val="accent5">
              <a:lumMod val="60000"/>
              <a:lumOff val="40000"/>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567680" y="3596638"/>
            <a:ext cx="1239520" cy="1676401"/>
          </a:xfrm>
          <a:prstGeom prst="ellipse">
            <a:avLst/>
          </a:prstGeom>
          <a:solidFill>
            <a:schemeClr val="accent2">
              <a:lumMod val="75000"/>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5669280" y="2214880"/>
            <a:ext cx="1239520" cy="1229360"/>
          </a:xfrm>
          <a:prstGeom prst="ellipse">
            <a:avLst/>
          </a:prstGeom>
          <a:solidFill>
            <a:schemeClr val="accent6">
              <a:lumMod val="50000"/>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997200" y="2341563"/>
            <a:ext cx="445480" cy="369332"/>
          </a:xfrm>
          <a:prstGeom prst="rect">
            <a:avLst/>
          </a:prstGeom>
          <a:noFill/>
        </p:spPr>
        <p:txBody>
          <a:bodyPr wrap="none" rtlCol="0">
            <a:spAutoFit/>
          </a:bodyPr>
          <a:lstStyle/>
          <a:p>
            <a:r>
              <a:rPr lang="en-US" dirty="0" smtClean="0"/>
              <a:t>H1</a:t>
            </a:r>
            <a:endParaRPr lang="en-US" dirty="0"/>
          </a:p>
        </p:txBody>
      </p:sp>
      <p:sp>
        <p:nvSpPr>
          <p:cNvPr id="13" name="TextBox 12"/>
          <p:cNvSpPr txBox="1"/>
          <p:nvPr/>
        </p:nvSpPr>
        <p:spPr>
          <a:xfrm>
            <a:off x="4094480" y="1972231"/>
            <a:ext cx="445480" cy="369332"/>
          </a:xfrm>
          <a:prstGeom prst="rect">
            <a:avLst/>
          </a:prstGeom>
          <a:noFill/>
        </p:spPr>
        <p:txBody>
          <a:bodyPr wrap="none" rtlCol="0">
            <a:spAutoFit/>
          </a:bodyPr>
          <a:lstStyle/>
          <a:p>
            <a:r>
              <a:rPr lang="en-US" dirty="0" smtClean="0"/>
              <a:t>H2</a:t>
            </a:r>
            <a:endParaRPr lang="en-US" dirty="0"/>
          </a:p>
        </p:txBody>
      </p:sp>
      <p:sp>
        <p:nvSpPr>
          <p:cNvPr id="14" name="TextBox 13"/>
          <p:cNvSpPr txBox="1"/>
          <p:nvPr/>
        </p:nvSpPr>
        <p:spPr>
          <a:xfrm>
            <a:off x="6019800" y="1845548"/>
            <a:ext cx="628861" cy="369332"/>
          </a:xfrm>
          <a:prstGeom prst="rect">
            <a:avLst/>
          </a:prstGeom>
          <a:noFill/>
        </p:spPr>
        <p:txBody>
          <a:bodyPr wrap="none" rtlCol="0">
            <a:spAutoFit/>
          </a:bodyPr>
          <a:lstStyle/>
          <a:p>
            <a:r>
              <a:rPr lang="en-US" dirty="0" smtClean="0"/>
              <a:t>BV-2</a:t>
            </a:r>
            <a:endParaRPr lang="en-US" dirty="0"/>
          </a:p>
        </p:txBody>
      </p:sp>
      <p:sp>
        <p:nvSpPr>
          <p:cNvPr id="15" name="TextBox 14"/>
          <p:cNvSpPr txBox="1"/>
          <p:nvPr/>
        </p:nvSpPr>
        <p:spPr>
          <a:xfrm>
            <a:off x="6019800" y="5088373"/>
            <a:ext cx="628861" cy="369332"/>
          </a:xfrm>
          <a:prstGeom prst="rect">
            <a:avLst/>
          </a:prstGeom>
          <a:noFill/>
        </p:spPr>
        <p:txBody>
          <a:bodyPr wrap="none" rtlCol="0">
            <a:spAutoFit/>
          </a:bodyPr>
          <a:lstStyle/>
          <a:p>
            <a:r>
              <a:rPr lang="en-US" dirty="0" smtClean="0"/>
              <a:t>BV-1</a:t>
            </a:r>
            <a:endParaRPr lang="en-US" dirty="0"/>
          </a:p>
        </p:txBody>
      </p:sp>
      <p:pic>
        <p:nvPicPr>
          <p:cNvPr id="16" name="Picture 15"/>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77125750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Summary	</a:t>
            </a:r>
            <a:endParaRPr lang="en-US" dirty="0"/>
          </a:p>
        </p:txBody>
      </p:sp>
      <p:sp>
        <p:nvSpPr>
          <p:cNvPr id="3" name="Content Placeholder 2"/>
          <p:cNvSpPr>
            <a:spLocks noGrp="1"/>
          </p:cNvSpPr>
          <p:nvPr>
            <p:ph idx="1"/>
          </p:nvPr>
        </p:nvSpPr>
        <p:spPr>
          <a:xfrm>
            <a:off x="457200" y="1612054"/>
            <a:ext cx="8229600" cy="3539066"/>
          </a:xfrm>
        </p:spPr>
        <p:txBody>
          <a:bodyPr>
            <a:normAutofit fontScale="92500" lnSpcReduction="10000"/>
          </a:bodyPr>
          <a:lstStyle/>
          <a:p>
            <a:r>
              <a:rPr lang="en-US" dirty="0" smtClean="0"/>
              <a:t>Massive sparse datasets</a:t>
            </a:r>
          </a:p>
          <a:p>
            <a:pPr lvl="1"/>
            <a:r>
              <a:rPr lang="en-US" dirty="0" smtClean="0"/>
              <a:t>~300k </a:t>
            </a:r>
            <a:r>
              <a:rPr lang="en-US" dirty="0" err="1" smtClean="0"/>
              <a:t>refseq</a:t>
            </a:r>
            <a:r>
              <a:rPr lang="en-US" dirty="0" smtClean="0"/>
              <a:t> genes</a:t>
            </a:r>
          </a:p>
          <a:p>
            <a:r>
              <a:rPr lang="en-US" dirty="0" err="1" smtClean="0"/>
              <a:t>Refseqs</a:t>
            </a:r>
            <a:r>
              <a:rPr lang="en-US" dirty="0" smtClean="0"/>
              <a:t> group by taxonomy and expression</a:t>
            </a:r>
          </a:p>
          <a:p>
            <a:pPr lvl="1"/>
            <a:r>
              <a:rPr lang="en-US" dirty="0" smtClean="0"/>
              <a:t>Can be multiple ‘strains’</a:t>
            </a:r>
          </a:p>
          <a:p>
            <a:r>
              <a:rPr lang="en-US" dirty="0" smtClean="0"/>
              <a:t>Samples group by taxonomy and function</a:t>
            </a:r>
          </a:p>
          <a:p>
            <a:pPr lvl="1"/>
            <a:r>
              <a:rPr lang="en-US" dirty="0"/>
              <a:t>T</a:t>
            </a:r>
            <a:r>
              <a:rPr lang="en-US" dirty="0" smtClean="0"/>
              <a:t>wo types of healthy samples</a:t>
            </a:r>
          </a:p>
          <a:p>
            <a:pPr lvl="1"/>
            <a:r>
              <a:rPr lang="en-US" dirty="0" smtClean="0"/>
              <a:t>Two types of BV samples</a:t>
            </a:r>
          </a:p>
          <a:p>
            <a:endParaRPr lang="en-US" dirty="0"/>
          </a:p>
        </p:txBody>
      </p:sp>
      <p:sp>
        <p:nvSpPr>
          <p:cNvPr id="4" name="Footer Placeholder 3"/>
          <p:cNvSpPr>
            <a:spLocks noGrp="1"/>
          </p:cNvSpPr>
          <p:nvPr>
            <p:ph type="ftr" sz="quarter" idx="11"/>
          </p:nvPr>
        </p:nvSpPr>
        <p:spPr/>
        <p:txBody>
          <a:bodyPr/>
          <a:lstStyle/>
          <a:p>
            <a:r>
              <a:rPr lang="is-IS" smtClean="0"/>
              <a:t>ISAPP 2019</a:t>
            </a:r>
            <a:endParaRPr lang="en-US"/>
          </a:p>
        </p:txBody>
      </p:sp>
      <p:pic>
        <p:nvPicPr>
          <p:cNvPr id="6" name="Picture 5"/>
          <p:cNvPicPr>
            <a:picLocks noChangeAspect="1"/>
          </p:cNvPicPr>
          <p:nvPr/>
        </p:nvPicPr>
        <p:blipFill>
          <a:blip r:embed="rId2"/>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429436966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Major issues	</a:t>
            </a:r>
            <a:endParaRPr lang="en-US" dirty="0"/>
          </a:p>
        </p:txBody>
      </p:sp>
      <p:sp>
        <p:nvSpPr>
          <p:cNvPr id="3" name="Content Placeholder 2"/>
          <p:cNvSpPr>
            <a:spLocks noGrp="1"/>
          </p:cNvSpPr>
          <p:nvPr>
            <p:ph idx="1"/>
          </p:nvPr>
        </p:nvSpPr>
        <p:spPr/>
        <p:txBody>
          <a:bodyPr>
            <a:normAutofit lnSpcReduction="10000"/>
          </a:bodyPr>
          <a:lstStyle/>
          <a:p>
            <a:r>
              <a:rPr lang="en-US" smtClean="0"/>
              <a:t>Results are </a:t>
            </a:r>
            <a:r>
              <a:rPr lang="en-US" dirty="0" smtClean="0"/>
              <a:t>expensive to generate and to validate</a:t>
            </a:r>
          </a:p>
          <a:p>
            <a:r>
              <a:rPr lang="en-US" dirty="0" smtClean="0"/>
              <a:t>Current methods </a:t>
            </a:r>
            <a:r>
              <a:rPr lang="en-US" i="1" dirty="0" smtClean="0"/>
              <a:t>may</a:t>
            </a:r>
            <a:r>
              <a:rPr lang="en-US" dirty="0" smtClean="0"/>
              <a:t> be suitable but no guarantee!</a:t>
            </a:r>
          </a:p>
          <a:p>
            <a:pPr lvl="1"/>
            <a:r>
              <a:rPr lang="en-US" dirty="0" smtClean="0"/>
              <a:t>False positive results</a:t>
            </a:r>
          </a:p>
          <a:p>
            <a:pPr lvl="2"/>
            <a:r>
              <a:rPr lang="en-US" dirty="0" smtClean="0"/>
              <a:t>Both for difference and correlation</a:t>
            </a:r>
          </a:p>
          <a:p>
            <a:pPr lvl="2"/>
            <a:r>
              <a:rPr lang="en-US" dirty="0" smtClean="0"/>
              <a:t>Researcher degrees of freedom (RDF)</a:t>
            </a:r>
          </a:p>
          <a:p>
            <a:pPr lvl="1"/>
            <a:r>
              <a:rPr lang="en-US" dirty="0" smtClean="0"/>
              <a:t>False negative results</a:t>
            </a:r>
          </a:p>
          <a:p>
            <a:pPr lvl="2"/>
            <a:r>
              <a:rPr lang="en-US" dirty="0" smtClean="0"/>
              <a:t>Different wet lab protocols</a:t>
            </a:r>
          </a:p>
          <a:p>
            <a:pPr lvl="2"/>
            <a:r>
              <a:rPr lang="en-US" dirty="0" smtClean="0"/>
              <a:t>Fit of data to statistical models</a:t>
            </a:r>
          </a:p>
          <a:p>
            <a:pPr lvl="2"/>
            <a:r>
              <a:rPr lang="en-US" dirty="0" smtClean="0"/>
              <a:t>Insufficient power because of cost</a:t>
            </a:r>
          </a:p>
          <a:p>
            <a:endParaRPr lang="en-US" dirty="0" smtClean="0"/>
          </a:p>
          <a:p>
            <a:pPr lvl="2"/>
            <a:endParaRPr lang="en-US" dirty="0" smtClean="0"/>
          </a:p>
          <a:p>
            <a:pPr lvl="1"/>
            <a:endParaRPr lang="en-US" dirty="0" smtClean="0"/>
          </a:p>
        </p:txBody>
      </p:sp>
      <p:sp>
        <p:nvSpPr>
          <p:cNvPr id="4" name="Footer Placeholder 3"/>
          <p:cNvSpPr>
            <a:spLocks noGrp="1"/>
          </p:cNvSpPr>
          <p:nvPr>
            <p:ph type="ftr" sz="quarter" idx="11"/>
          </p:nvPr>
        </p:nvSpPr>
        <p:spPr/>
        <p:txBody>
          <a:bodyPr/>
          <a:lstStyle/>
          <a:p>
            <a:r>
              <a:rPr lang="is-IS" smtClean="0"/>
              <a:t>ISAPP 2019</a:t>
            </a:r>
            <a:endParaRPr lang="en-US"/>
          </a:p>
        </p:txBody>
      </p:sp>
      <p:pic>
        <p:nvPicPr>
          <p:cNvPr id="6" name="Picture 5"/>
          <p:cNvPicPr>
            <a:picLocks noChangeAspect="1"/>
          </p:cNvPicPr>
          <p:nvPr/>
        </p:nvPicPr>
        <p:blipFill>
          <a:blip r:embed="rId2"/>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413077813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a:t>
            </a:r>
            <a:r>
              <a:rPr lang="en-US" dirty="0" smtClean="0"/>
              <a:t>2: Function</a:t>
            </a:r>
            <a:endParaRPr lang="en-US" dirty="0"/>
          </a:p>
        </p:txBody>
      </p:sp>
      <p:sp>
        <p:nvSpPr>
          <p:cNvPr id="5" name="Footer Placeholder 4"/>
          <p:cNvSpPr>
            <a:spLocks noGrp="1"/>
          </p:cNvSpPr>
          <p:nvPr>
            <p:ph type="ftr" sz="quarter" idx="11"/>
          </p:nvPr>
        </p:nvSpPr>
        <p:spPr/>
        <p:txBody>
          <a:bodyPr/>
          <a:lstStyle/>
          <a:p>
            <a:r>
              <a:rPr lang="is-IS" smtClean="0"/>
              <a:t>ISAPP 2019</a:t>
            </a:r>
            <a:endParaRPr lang="en-US"/>
          </a:p>
        </p:txBody>
      </p:sp>
      <p:sp>
        <p:nvSpPr>
          <p:cNvPr id="4" name="Content Placeholder 3"/>
          <p:cNvSpPr>
            <a:spLocks noGrp="1"/>
          </p:cNvSpPr>
          <p:nvPr>
            <p:ph idx="1"/>
          </p:nvPr>
        </p:nvSpPr>
        <p:spPr/>
        <p:txBody>
          <a:bodyPr/>
          <a:lstStyle/>
          <a:p>
            <a:r>
              <a:rPr lang="en-US" dirty="0" smtClean="0"/>
              <a:t>Group </a:t>
            </a:r>
            <a:r>
              <a:rPr lang="en-US" dirty="0" err="1" smtClean="0"/>
              <a:t>refseqs</a:t>
            </a:r>
            <a:r>
              <a:rPr lang="en-US" dirty="0" smtClean="0"/>
              <a:t> by same function </a:t>
            </a:r>
          </a:p>
          <a:p>
            <a:pPr lvl="1"/>
            <a:r>
              <a:rPr lang="en-US" dirty="0" smtClean="0"/>
              <a:t>Examine at the ecosystem rather than the organism level</a:t>
            </a:r>
          </a:p>
          <a:p>
            <a:pPr lvl="2"/>
            <a:r>
              <a:rPr lang="en-US" dirty="0"/>
              <a:t>e.g. sum counts for the gene for each enzyme (structural protein, </a:t>
            </a:r>
            <a:r>
              <a:rPr lang="en-US" dirty="0" err="1"/>
              <a:t>etc</a:t>
            </a:r>
            <a:r>
              <a:rPr lang="en-US" dirty="0"/>
              <a:t>) in all organisms</a:t>
            </a:r>
          </a:p>
          <a:p>
            <a:pPr lvl="2"/>
            <a:r>
              <a:rPr lang="en-US" dirty="0" smtClean="0"/>
              <a:t>Taxonomic information is lost</a:t>
            </a:r>
          </a:p>
          <a:p>
            <a:pPr lvl="1"/>
            <a:r>
              <a:rPr lang="en-US" dirty="0" smtClean="0"/>
              <a:t>Reduces from 300k genes to ~8000 functions</a:t>
            </a:r>
          </a:p>
          <a:p>
            <a:pPr lvl="1"/>
            <a:r>
              <a:rPr lang="en-US" dirty="0" err="1" smtClean="0"/>
              <a:t>Sparsity</a:t>
            </a:r>
            <a:r>
              <a:rPr lang="en-US" dirty="0" smtClean="0"/>
              <a:t> is much reduced</a:t>
            </a:r>
          </a:p>
          <a:p>
            <a:pPr lvl="1"/>
            <a:r>
              <a:rPr lang="en-US" dirty="0" smtClean="0"/>
              <a:t>Generally more robust, but </a:t>
            </a:r>
            <a:r>
              <a:rPr lang="mr-IN" dirty="0" smtClean="0"/>
              <a:t>…</a:t>
            </a:r>
            <a:endParaRPr lang="en-US" dirty="0" smtClean="0"/>
          </a:p>
          <a:p>
            <a:pPr lvl="1"/>
            <a:endParaRPr lang="en-US" dirty="0"/>
          </a:p>
        </p:txBody>
      </p:sp>
      <p:pic>
        <p:nvPicPr>
          <p:cNvPr id="6" name="Picture 5"/>
          <p:cNvPicPr>
            <a:picLocks noChangeAspect="1"/>
          </p:cNvPicPr>
          <p:nvPr/>
        </p:nvPicPr>
        <p:blipFill>
          <a:blip r:embed="rId2"/>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43814177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The importance of sample collection and handling	</a:t>
            </a:r>
            <a:endParaRPr lang="en-US" dirty="0"/>
          </a:p>
        </p:txBody>
      </p:sp>
      <p:sp>
        <p:nvSpPr>
          <p:cNvPr id="3" name="Content Placeholder 2"/>
          <p:cNvSpPr>
            <a:spLocks noGrp="1"/>
          </p:cNvSpPr>
          <p:nvPr>
            <p:ph idx="1"/>
          </p:nvPr>
        </p:nvSpPr>
        <p:spPr>
          <a:xfrm>
            <a:off x="457200" y="1295656"/>
            <a:ext cx="3069428" cy="4511973"/>
          </a:xfrm>
        </p:spPr>
        <p:txBody>
          <a:bodyPr>
            <a:normAutofit fontScale="70000" lnSpcReduction="20000"/>
          </a:bodyPr>
          <a:lstStyle/>
          <a:p>
            <a:r>
              <a:rPr lang="en-US" dirty="0" smtClean="0"/>
              <a:t>Vaginal meta-</a:t>
            </a:r>
            <a:r>
              <a:rPr lang="en-US" dirty="0" err="1" smtClean="0"/>
              <a:t>transcriptome</a:t>
            </a:r>
            <a:r>
              <a:rPr lang="en-US" dirty="0" smtClean="0"/>
              <a:t> from 2 groups.</a:t>
            </a:r>
          </a:p>
          <a:p>
            <a:r>
              <a:rPr lang="en-US" dirty="0" smtClean="0"/>
              <a:t>Same sequencing platform, &amp; read processing  &amp; bioinformatics</a:t>
            </a:r>
          </a:p>
          <a:p>
            <a:r>
              <a:rPr lang="en-US" dirty="0" smtClean="0"/>
              <a:t>Analyzing function-but</a:t>
            </a:r>
            <a:r>
              <a:rPr lang="mr-IN" dirty="0" smtClean="0"/>
              <a:t>…</a:t>
            </a:r>
            <a:endParaRPr lang="en-US" dirty="0" smtClean="0"/>
          </a:p>
          <a:p>
            <a:r>
              <a:rPr lang="en-US" dirty="0" smtClean="0"/>
              <a:t>Samples separate by BV status and by group</a:t>
            </a:r>
          </a:p>
          <a:p>
            <a:r>
              <a:rPr lang="en-US" b="1" dirty="0" smtClean="0">
                <a:solidFill>
                  <a:schemeClr val="accent2">
                    <a:lumMod val="75000"/>
                  </a:schemeClr>
                </a:solidFill>
              </a:rPr>
              <a:t>Sample collection and handling different</a:t>
            </a:r>
          </a:p>
        </p:txBody>
      </p:sp>
      <p:sp>
        <p:nvSpPr>
          <p:cNvPr id="4" name="Footer Placeholder 3"/>
          <p:cNvSpPr>
            <a:spLocks noGrp="1"/>
          </p:cNvSpPr>
          <p:nvPr>
            <p:ph type="ftr" sz="quarter" idx="11"/>
          </p:nvPr>
        </p:nvSpPr>
        <p:spPr/>
        <p:txBody>
          <a:bodyPr/>
          <a:lstStyle/>
          <a:p>
            <a:r>
              <a:rPr lang="is-IS" smtClean="0"/>
              <a:t>ISAPP 2019</a:t>
            </a:r>
            <a:endParaRPr lang="en-US"/>
          </a:p>
        </p:txBody>
      </p:sp>
      <p:pic>
        <p:nvPicPr>
          <p:cNvPr id="5" name="Picture 4" descr="both_biplo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2491" y="1514231"/>
            <a:ext cx="4992063" cy="4992063"/>
          </a:xfrm>
          <a:prstGeom prst="rect">
            <a:avLst/>
          </a:prstGeom>
        </p:spPr>
      </p:pic>
      <p:sp>
        <p:nvSpPr>
          <p:cNvPr id="6" name="Rectangle 5"/>
          <p:cNvSpPr/>
          <p:nvPr/>
        </p:nvSpPr>
        <p:spPr>
          <a:xfrm>
            <a:off x="4048251" y="2075261"/>
            <a:ext cx="4196303" cy="1791756"/>
          </a:xfrm>
          <a:prstGeom prst="rect">
            <a:avLst/>
          </a:prstGeom>
          <a:gradFill flip="none" rotWithShape="1">
            <a:gsLst>
              <a:gs pos="0">
                <a:schemeClr val="accent1">
                  <a:tint val="100000"/>
                  <a:shade val="100000"/>
                  <a:satMod val="130000"/>
                  <a:alpha val="12000"/>
                </a:schemeClr>
              </a:gs>
              <a:gs pos="100000">
                <a:schemeClr val="accent1">
                  <a:tint val="50000"/>
                  <a:shade val="100000"/>
                  <a:satMod val="350000"/>
                  <a:alpha val="12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048251" y="3867016"/>
            <a:ext cx="4196303" cy="1916497"/>
          </a:xfrm>
          <a:prstGeom prst="rect">
            <a:avLst/>
          </a:prstGeom>
          <a:solidFill>
            <a:schemeClr val="accent6">
              <a:alpha val="1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6"/>
              </a:solidFill>
            </a:endParaRPr>
          </a:p>
        </p:txBody>
      </p:sp>
      <p:sp>
        <p:nvSpPr>
          <p:cNvPr id="8" name="Rectangle 7"/>
          <p:cNvSpPr/>
          <p:nvPr/>
        </p:nvSpPr>
        <p:spPr>
          <a:xfrm>
            <a:off x="4048251" y="1780415"/>
            <a:ext cx="1315397" cy="4003098"/>
          </a:xfrm>
          <a:prstGeom prst="rect">
            <a:avLst/>
          </a:prstGeom>
          <a:gradFill flip="none" rotWithShape="1">
            <a:gsLst>
              <a:gs pos="0">
                <a:schemeClr val="accent1">
                  <a:tint val="100000"/>
                  <a:shade val="100000"/>
                  <a:satMod val="130000"/>
                  <a:alpha val="20000"/>
                </a:schemeClr>
              </a:gs>
              <a:gs pos="100000">
                <a:schemeClr val="accent1">
                  <a:tint val="50000"/>
                  <a:shade val="100000"/>
                  <a:satMod val="350000"/>
                  <a:alpha val="2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6411881" y="1780415"/>
            <a:ext cx="1315397" cy="4003098"/>
          </a:xfrm>
          <a:prstGeom prst="rect">
            <a:avLst/>
          </a:prstGeom>
          <a:solidFill>
            <a:schemeClr val="accent2">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362102" y="1780415"/>
            <a:ext cx="1049780" cy="4003098"/>
          </a:xfrm>
          <a:prstGeom prst="rect">
            <a:avLst/>
          </a:prstGeom>
          <a:solidFill>
            <a:schemeClr val="accent6">
              <a:lumMod val="50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4195666" y="1329565"/>
            <a:ext cx="909962" cy="369332"/>
          </a:xfrm>
          <a:prstGeom prst="rect">
            <a:avLst/>
          </a:prstGeom>
          <a:noFill/>
        </p:spPr>
        <p:txBody>
          <a:bodyPr wrap="none" rtlCol="0">
            <a:spAutoFit/>
          </a:bodyPr>
          <a:lstStyle/>
          <a:p>
            <a:r>
              <a:rPr lang="en-US" dirty="0" smtClean="0"/>
              <a:t>Healthy</a:t>
            </a:r>
            <a:endParaRPr lang="en-US" dirty="0"/>
          </a:p>
        </p:txBody>
      </p:sp>
      <p:sp>
        <p:nvSpPr>
          <p:cNvPr id="12" name="TextBox 11"/>
          <p:cNvSpPr txBox="1"/>
          <p:nvPr/>
        </p:nvSpPr>
        <p:spPr>
          <a:xfrm>
            <a:off x="5578378" y="1329565"/>
            <a:ext cx="441422" cy="369332"/>
          </a:xfrm>
          <a:prstGeom prst="rect">
            <a:avLst/>
          </a:prstGeom>
          <a:noFill/>
        </p:spPr>
        <p:txBody>
          <a:bodyPr wrap="none" rtlCol="0">
            <a:spAutoFit/>
          </a:bodyPr>
          <a:lstStyle/>
          <a:p>
            <a:r>
              <a:rPr lang="en-US" dirty="0" err="1" smtClean="0"/>
              <a:t>Int</a:t>
            </a:r>
            <a:endParaRPr lang="en-US" dirty="0"/>
          </a:p>
        </p:txBody>
      </p:sp>
      <p:sp>
        <p:nvSpPr>
          <p:cNvPr id="13" name="TextBox 12"/>
          <p:cNvSpPr txBox="1"/>
          <p:nvPr/>
        </p:nvSpPr>
        <p:spPr>
          <a:xfrm>
            <a:off x="6864739" y="1329565"/>
            <a:ext cx="441197" cy="369332"/>
          </a:xfrm>
          <a:prstGeom prst="rect">
            <a:avLst/>
          </a:prstGeom>
          <a:noFill/>
        </p:spPr>
        <p:txBody>
          <a:bodyPr wrap="none" rtlCol="0">
            <a:spAutoFit/>
          </a:bodyPr>
          <a:lstStyle/>
          <a:p>
            <a:r>
              <a:rPr lang="en-US" dirty="0" smtClean="0"/>
              <a:t>BV</a:t>
            </a:r>
            <a:endParaRPr lang="en-US" dirty="0"/>
          </a:p>
        </p:txBody>
      </p:sp>
      <p:sp>
        <p:nvSpPr>
          <p:cNvPr id="14" name="TextBox 13"/>
          <p:cNvSpPr txBox="1"/>
          <p:nvPr/>
        </p:nvSpPr>
        <p:spPr>
          <a:xfrm rot="16200000">
            <a:off x="7949461" y="2831453"/>
            <a:ext cx="960795" cy="369332"/>
          </a:xfrm>
          <a:prstGeom prst="rect">
            <a:avLst/>
          </a:prstGeom>
          <a:noFill/>
        </p:spPr>
        <p:txBody>
          <a:bodyPr wrap="none" rtlCol="0">
            <a:spAutoFit/>
          </a:bodyPr>
          <a:lstStyle/>
          <a:p>
            <a:r>
              <a:rPr lang="en-US" dirty="0" smtClean="0"/>
              <a:t>Group A</a:t>
            </a:r>
            <a:endParaRPr lang="en-US" dirty="0"/>
          </a:p>
        </p:txBody>
      </p:sp>
      <p:sp>
        <p:nvSpPr>
          <p:cNvPr id="15" name="TextBox 14"/>
          <p:cNvSpPr txBox="1"/>
          <p:nvPr/>
        </p:nvSpPr>
        <p:spPr>
          <a:xfrm rot="16200000">
            <a:off x="7952167" y="4620682"/>
            <a:ext cx="954107" cy="369332"/>
          </a:xfrm>
          <a:prstGeom prst="rect">
            <a:avLst/>
          </a:prstGeom>
          <a:noFill/>
        </p:spPr>
        <p:txBody>
          <a:bodyPr wrap="none" rtlCol="0">
            <a:spAutoFit/>
          </a:bodyPr>
          <a:lstStyle/>
          <a:p>
            <a:r>
              <a:rPr lang="en-US" dirty="0" smtClean="0"/>
              <a:t>Group B</a:t>
            </a:r>
            <a:endParaRPr lang="en-US" dirty="0"/>
          </a:p>
        </p:txBody>
      </p:sp>
      <p:pic>
        <p:nvPicPr>
          <p:cNvPr id="17" name="Picture 16"/>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27494266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a:t>
            </a:r>
            <a:r>
              <a:rPr lang="en-US" dirty="0" smtClean="0"/>
              <a:t>2: </a:t>
            </a:r>
            <a:r>
              <a:rPr lang="en-US" dirty="0"/>
              <a:t>Function </a:t>
            </a:r>
            <a:r>
              <a:rPr lang="en-US" dirty="0" smtClean="0"/>
              <a:t>- platform</a:t>
            </a:r>
            <a:endParaRPr lang="en-US" dirty="0"/>
          </a:p>
        </p:txBody>
      </p:sp>
      <p:sp>
        <p:nvSpPr>
          <p:cNvPr id="5" name="Footer Placeholder 4"/>
          <p:cNvSpPr>
            <a:spLocks noGrp="1"/>
          </p:cNvSpPr>
          <p:nvPr>
            <p:ph type="ftr" sz="quarter" idx="11"/>
          </p:nvPr>
        </p:nvSpPr>
        <p:spPr/>
        <p:txBody>
          <a:bodyPr/>
          <a:lstStyle/>
          <a:p>
            <a:r>
              <a:rPr lang="is-IS" smtClean="0"/>
              <a:t>ISAPP 2019</a:t>
            </a:r>
            <a:endParaRPr lang="en-US"/>
          </a:p>
        </p:txBody>
      </p:sp>
      <p:pic>
        <p:nvPicPr>
          <p:cNvPr id="10" name="Content Placeholder 7" descr="function_clean.pdf"/>
          <p:cNvPicPr>
            <a:picLocks noChangeAspect="1"/>
          </p:cNvPicPr>
          <p:nvPr/>
        </p:nvPicPr>
        <p:blipFill rotWithShape="1">
          <a:blip r:embed="rId2">
            <a:extLst>
              <a:ext uri="{28A0092B-C50C-407E-A947-70E740481C1C}">
                <a14:useLocalDpi xmlns:a14="http://schemas.microsoft.com/office/drawing/2010/main" val="0"/>
              </a:ext>
            </a:extLst>
          </a:blip>
          <a:srcRect l="1105" r="2255"/>
          <a:stretch/>
        </p:blipFill>
        <p:spPr>
          <a:xfrm>
            <a:off x="732118" y="931334"/>
            <a:ext cx="5020235" cy="5194830"/>
          </a:xfrm>
          <a:prstGeom prst="rect">
            <a:avLst/>
          </a:prstGeom>
        </p:spPr>
      </p:pic>
      <p:sp>
        <p:nvSpPr>
          <p:cNvPr id="11" name="Content Placeholder 10"/>
          <p:cNvSpPr>
            <a:spLocks noGrp="1"/>
          </p:cNvSpPr>
          <p:nvPr>
            <p:ph idx="1"/>
          </p:nvPr>
        </p:nvSpPr>
        <p:spPr>
          <a:xfrm>
            <a:off x="5620841" y="1526645"/>
            <a:ext cx="3065958" cy="5194830"/>
          </a:xfrm>
        </p:spPr>
        <p:txBody>
          <a:bodyPr>
            <a:normAutofit/>
          </a:bodyPr>
          <a:lstStyle/>
          <a:p>
            <a:pPr marL="0" indent="0">
              <a:buNone/>
            </a:pPr>
            <a:r>
              <a:rPr lang="en-CA" sz="1800" b="1" dirty="0" smtClean="0"/>
              <a:t>But: platform has negligible effect if sampling methods are the same</a:t>
            </a:r>
          </a:p>
          <a:p>
            <a:pPr marL="0" indent="0">
              <a:buNone/>
            </a:pPr>
            <a:endParaRPr lang="en-CA" sz="1800" b="1" dirty="0"/>
          </a:p>
          <a:p>
            <a:pPr marL="0" indent="0">
              <a:buNone/>
            </a:pPr>
            <a:r>
              <a:rPr lang="en-CA" sz="1800" b="1" dirty="0" smtClean="0"/>
              <a:t>Highlighted samples from ABI-Solid</a:t>
            </a:r>
          </a:p>
          <a:p>
            <a:pPr marL="0" indent="0">
              <a:buNone/>
            </a:pPr>
            <a:endParaRPr lang="en-CA" sz="1800" b="1" dirty="0" smtClean="0"/>
          </a:p>
          <a:p>
            <a:pPr marL="0" indent="0">
              <a:buNone/>
            </a:pPr>
            <a:r>
              <a:rPr lang="en-CA" sz="1800" b="1" dirty="0" smtClean="0">
                <a:latin typeface="+mj-lt"/>
              </a:rPr>
              <a:t>All others </a:t>
            </a:r>
            <a:r>
              <a:rPr lang="en-CA" sz="1800" b="1" dirty="0" err="1" smtClean="0">
                <a:latin typeface="+mj-lt"/>
              </a:rPr>
              <a:t>Illumina</a:t>
            </a:r>
            <a:r>
              <a:rPr lang="en-CA" sz="1800" b="1" dirty="0" smtClean="0">
                <a:latin typeface="+mj-lt"/>
              </a:rPr>
              <a:t> </a:t>
            </a:r>
            <a:r>
              <a:rPr lang="en-CA" sz="1800" b="1" dirty="0" err="1" smtClean="0">
                <a:latin typeface="+mj-lt"/>
              </a:rPr>
              <a:t>HiSeq</a:t>
            </a:r>
            <a:endParaRPr lang="en-US" sz="1000" dirty="0">
              <a:latin typeface="+mj-lt"/>
            </a:endParaRPr>
          </a:p>
        </p:txBody>
      </p:sp>
      <p:sp>
        <p:nvSpPr>
          <p:cNvPr id="12" name="TextBox 11"/>
          <p:cNvSpPr txBox="1"/>
          <p:nvPr/>
        </p:nvSpPr>
        <p:spPr>
          <a:xfrm>
            <a:off x="4658360" y="4908508"/>
            <a:ext cx="665480" cy="369332"/>
          </a:xfrm>
          <a:prstGeom prst="rect">
            <a:avLst/>
          </a:prstGeom>
          <a:noFill/>
        </p:spPr>
        <p:txBody>
          <a:bodyPr wrap="square" rtlCol="0">
            <a:spAutoFit/>
          </a:bodyPr>
          <a:lstStyle/>
          <a:p>
            <a:r>
              <a:rPr lang="en-US" dirty="0" smtClean="0"/>
              <a:t>BV-1</a:t>
            </a:r>
            <a:endParaRPr lang="en-US" dirty="0"/>
          </a:p>
        </p:txBody>
      </p:sp>
      <p:sp>
        <p:nvSpPr>
          <p:cNvPr id="14" name="Oval 13"/>
          <p:cNvSpPr/>
          <p:nvPr/>
        </p:nvSpPr>
        <p:spPr>
          <a:xfrm>
            <a:off x="1524643" y="3360852"/>
            <a:ext cx="489539" cy="267743"/>
          </a:xfrm>
          <a:prstGeom prst="ellipse">
            <a:avLst/>
          </a:prstGeom>
          <a:solidFill>
            <a:schemeClr val="accent1">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658360" y="1972231"/>
            <a:ext cx="665480" cy="369332"/>
          </a:xfrm>
          <a:prstGeom prst="rect">
            <a:avLst/>
          </a:prstGeom>
          <a:noFill/>
        </p:spPr>
        <p:txBody>
          <a:bodyPr wrap="square" rtlCol="0">
            <a:spAutoFit/>
          </a:bodyPr>
          <a:lstStyle/>
          <a:p>
            <a:r>
              <a:rPr lang="en-US" dirty="0" smtClean="0"/>
              <a:t>BV-2</a:t>
            </a:r>
            <a:endParaRPr lang="en-US" dirty="0"/>
          </a:p>
        </p:txBody>
      </p:sp>
      <p:sp>
        <p:nvSpPr>
          <p:cNvPr id="16" name="TextBox 15"/>
          <p:cNvSpPr txBox="1"/>
          <p:nvPr/>
        </p:nvSpPr>
        <p:spPr>
          <a:xfrm>
            <a:off x="1833880" y="2256711"/>
            <a:ext cx="767080" cy="369332"/>
          </a:xfrm>
          <a:prstGeom prst="rect">
            <a:avLst/>
          </a:prstGeom>
          <a:noFill/>
        </p:spPr>
        <p:txBody>
          <a:bodyPr wrap="square" rtlCol="0">
            <a:spAutoFit/>
          </a:bodyPr>
          <a:lstStyle/>
          <a:p>
            <a:r>
              <a:rPr lang="en-US" dirty="0" smtClean="0"/>
              <a:t>H-1,2</a:t>
            </a:r>
            <a:endParaRPr lang="en-US" dirty="0"/>
          </a:p>
        </p:txBody>
      </p:sp>
      <p:sp>
        <p:nvSpPr>
          <p:cNvPr id="17" name="Oval 16"/>
          <p:cNvSpPr/>
          <p:nvPr/>
        </p:nvSpPr>
        <p:spPr>
          <a:xfrm>
            <a:off x="4287860" y="2717936"/>
            <a:ext cx="489539" cy="267743"/>
          </a:xfrm>
          <a:prstGeom prst="ellipse">
            <a:avLst/>
          </a:prstGeom>
          <a:solidFill>
            <a:schemeClr val="accent1">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277005948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a:t>
            </a:r>
            <a:r>
              <a:rPr lang="en-US" dirty="0" smtClean="0"/>
              <a:t>2: </a:t>
            </a:r>
            <a:r>
              <a:rPr lang="en-US" dirty="0"/>
              <a:t>Function </a:t>
            </a:r>
            <a:r>
              <a:rPr lang="en-US" dirty="0" smtClean="0"/>
              <a:t>- samples</a:t>
            </a:r>
            <a:endParaRPr lang="en-US" dirty="0"/>
          </a:p>
        </p:txBody>
      </p:sp>
      <p:sp>
        <p:nvSpPr>
          <p:cNvPr id="5" name="Footer Placeholder 4"/>
          <p:cNvSpPr>
            <a:spLocks noGrp="1"/>
          </p:cNvSpPr>
          <p:nvPr>
            <p:ph type="ftr" sz="quarter" idx="11"/>
          </p:nvPr>
        </p:nvSpPr>
        <p:spPr/>
        <p:txBody>
          <a:bodyPr/>
          <a:lstStyle/>
          <a:p>
            <a:r>
              <a:rPr lang="is-IS" smtClean="0"/>
              <a:t>ISAPP 2019</a:t>
            </a:r>
            <a:endParaRPr lang="en-US"/>
          </a:p>
        </p:txBody>
      </p:sp>
      <p:pic>
        <p:nvPicPr>
          <p:cNvPr id="10" name="Content Placeholder 7" descr="function_clean.pdf"/>
          <p:cNvPicPr>
            <a:picLocks noChangeAspect="1"/>
          </p:cNvPicPr>
          <p:nvPr/>
        </p:nvPicPr>
        <p:blipFill rotWithShape="1">
          <a:blip r:embed="rId2">
            <a:extLst>
              <a:ext uri="{28A0092B-C50C-407E-A947-70E740481C1C}">
                <a14:useLocalDpi xmlns:a14="http://schemas.microsoft.com/office/drawing/2010/main" val="0"/>
              </a:ext>
            </a:extLst>
          </a:blip>
          <a:srcRect l="1105" r="2255"/>
          <a:stretch/>
        </p:blipFill>
        <p:spPr>
          <a:xfrm>
            <a:off x="732118" y="931334"/>
            <a:ext cx="5020235" cy="5194830"/>
          </a:xfrm>
          <a:prstGeom prst="rect">
            <a:avLst/>
          </a:prstGeom>
        </p:spPr>
      </p:pic>
      <p:sp>
        <p:nvSpPr>
          <p:cNvPr id="8" name="Oval 7"/>
          <p:cNvSpPr/>
          <p:nvPr/>
        </p:nvSpPr>
        <p:spPr>
          <a:xfrm>
            <a:off x="4328160" y="3227306"/>
            <a:ext cx="995680" cy="1676401"/>
          </a:xfrm>
          <a:prstGeom prst="ellipse">
            <a:avLst/>
          </a:prstGeom>
          <a:solidFill>
            <a:schemeClr val="accent2">
              <a:lumMod val="75000"/>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4658360" y="4908508"/>
            <a:ext cx="665480" cy="369332"/>
          </a:xfrm>
          <a:prstGeom prst="rect">
            <a:avLst/>
          </a:prstGeom>
          <a:noFill/>
        </p:spPr>
        <p:txBody>
          <a:bodyPr wrap="square" rtlCol="0">
            <a:spAutoFit/>
          </a:bodyPr>
          <a:lstStyle/>
          <a:p>
            <a:r>
              <a:rPr lang="en-US" dirty="0" smtClean="0"/>
              <a:t>BV-1</a:t>
            </a:r>
            <a:endParaRPr lang="en-US" dirty="0"/>
          </a:p>
        </p:txBody>
      </p:sp>
      <p:sp>
        <p:nvSpPr>
          <p:cNvPr id="13" name="Oval 12"/>
          <p:cNvSpPr/>
          <p:nvPr/>
        </p:nvSpPr>
        <p:spPr>
          <a:xfrm>
            <a:off x="4124960" y="2341563"/>
            <a:ext cx="1341120" cy="885743"/>
          </a:xfrm>
          <a:prstGeom prst="ellipse">
            <a:avLst/>
          </a:prstGeom>
          <a:solidFill>
            <a:schemeClr val="accent6">
              <a:lumMod val="50000"/>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1524000" y="2626043"/>
            <a:ext cx="1341120" cy="1458277"/>
          </a:xfrm>
          <a:prstGeom prst="ellipse">
            <a:avLst/>
          </a:prstGeom>
          <a:solidFill>
            <a:schemeClr val="accent1">
              <a:lumMod val="75000"/>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658360" y="1972231"/>
            <a:ext cx="665480" cy="369332"/>
          </a:xfrm>
          <a:prstGeom prst="rect">
            <a:avLst/>
          </a:prstGeom>
          <a:noFill/>
        </p:spPr>
        <p:txBody>
          <a:bodyPr wrap="square" rtlCol="0">
            <a:spAutoFit/>
          </a:bodyPr>
          <a:lstStyle/>
          <a:p>
            <a:r>
              <a:rPr lang="en-US" dirty="0" smtClean="0"/>
              <a:t>BV-2</a:t>
            </a:r>
            <a:endParaRPr lang="en-US" dirty="0"/>
          </a:p>
        </p:txBody>
      </p:sp>
      <p:sp>
        <p:nvSpPr>
          <p:cNvPr id="16" name="TextBox 15"/>
          <p:cNvSpPr txBox="1"/>
          <p:nvPr/>
        </p:nvSpPr>
        <p:spPr>
          <a:xfrm>
            <a:off x="1833880" y="2256711"/>
            <a:ext cx="767080" cy="369332"/>
          </a:xfrm>
          <a:prstGeom prst="rect">
            <a:avLst/>
          </a:prstGeom>
          <a:noFill/>
        </p:spPr>
        <p:txBody>
          <a:bodyPr wrap="square" rtlCol="0">
            <a:spAutoFit/>
          </a:bodyPr>
          <a:lstStyle/>
          <a:p>
            <a:r>
              <a:rPr lang="en-US" dirty="0" smtClean="0"/>
              <a:t>H-1,2</a:t>
            </a:r>
            <a:endParaRPr lang="en-US" dirty="0"/>
          </a:p>
        </p:txBody>
      </p:sp>
      <p:pic>
        <p:nvPicPr>
          <p:cNvPr id="17" name="Picture 16"/>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40828471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2: Core </a:t>
            </a:r>
            <a:r>
              <a:rPr lang="en-US" dirty="0" smtClean="0"/>
              <a:t>functions assumed invariant</a:t>
            </a:r>
            <a:endParaRPr lang="en-US" dirty="0"/>
          </a:p>
        </p:txBody>
      </p:sp>
      <p:sp>
        <p:nvSpPr>
          <p:cNvPr id="5" name="Footer Placeholder 4"/>
          <p:cNvSpPr>
            <a:spLocks noGrp="1"/>
          </p:cNvSpPr>
          <p:nvPr>
            <p:ph type="ftr" sz="quarter" idx="11"/>
          </p:nvPr>
        </p:nvSpPr>
        <p:spPr/>
        <p:txBody>
          <a:bodyPr/>
          <a:lstStyle/>
          <a:p>
            <a:r>
              <a:rPr lang="is-IS" smtClean="0"/>
              <a:t>ISAPP 2019</a:t>
            </a:r>
            <a:endParaRPr lang="en-US"/>
          </a:p>
        </p:txBody>
      </p:sp>
      <p:pic>
        <p:nvPicPr>
          <p:cNvPr id="10" name="Content Placeholder 7" descr="function_clean.pdf"/>
          <p:cNvPicPr>
            <a:picLocks noChangeAspect="1"/>
          </p:cNvPicPr>
          <p:nvPr/>
        </p:nvPicPr>
        <p:blipFill rotWithShape="1">
          <a:blip r:embed="rId2">
            <a:extLst>
              <a:ext uri="{28A0092B-C50C-407E-A947-70E740481C1C}">
                <a14:useLocalDpi xmlns:a14="http://schemas.microsoft.com/office/drawing/2010/main" val="0"/>
              </a:ext>
            </a:extLst>
          </a:blip>
          <a:srcRect l="1105" r="2255"/>
          <a:stretch/>
        </p:blipFill>
        <p:spPr>
          <a:xfrm>
            <a:off x="732118" y="931334"/>
            <a:ext cx="5020235" cy="5194830"/>
          </a:xfrm>
          <a:prstGeom prst="rect">
            <a:avLst/>
          </a:prstGeom>
        </p:spPr>
      </p:pic>
      <p:sp>
        <p:nvSpPr>
          <p:cNvPr id="11" name="Content Placeholder 10"/>
          <p:cNvSpPr>
            <a:spLocks noGrp="1"/>
          </p:cNvSpPr>
          <p:nvPr>
            <p:ph idx="1"/>
          </p:nvPr>
        </p:nvSpPr>
        <p:spPr>
          <a:xfrm>
            <a:off x="5620841" y="1526645"/>
            <a:ext cx="3065958" cy="5194830"/>
          </a:xfrm>
        </p:spPr>
        <p:txBody>
          <a:bodyPr>
            <a:normAutofit/>
          </a:bodyPr>
          <a:lstStyle/>
          <a:p>
            <a:pPr marL="0" indent="0" algn="ctr">
              <a:buNone/>
            </a:pPr>
            <a:r>
              <a:rPr lang="en-CA" sz="1800" b="1" dirty="0" smtClean="0"/>
              <a:t>Housekeeping </a:t>
            </a:r>
            <a:r>
              <a:rPr lang="mr-IN" sz="1800" b="1" dirty="0" smtClean="0"/>
              <a:t>…</a:t>
            </a:r>
            <a:endParaRPr lang="en-CA" sz="1800" b="1" dirty="0" smtClean="0"/>
          </a:p>
          <a:p>
            <a:pPr marL="0" indent="0">
              <a:buNone/>
            </a:pPr>
            <a:r>
              <a:rPr lang="mr-IN" sz="1000" dirty="0" smtClean="0">
                <a:latin typeface="+mj-lt"/>
              </a:rPr>
              <a:t>Cell </a:t>
            </a:r>
            <a:r>
              <a:rPr lang="mr-IN" sz="1000" dirty="0">
                <a:latin typeface="+mj-lt"/>
              </a:rPr>
              <a:t>division protein MraZ                                    </a:t>
            </a:r>
          </a:p>
          <a:p>
            <a:pPr marL="0" indent="0">
              <a:buNone/>
            </a:pPr>
            <a:r>
              <a:rPr lang="mr-IN" sz="1000" dirty="0">
                <a:latin typeface="+mj-lt"/>
              </a:rPr>
              <a:t>D-tyrosyl-tRNA(Tyr) deacylase                                 </a:t>
            </a:r>
          </a:p>
          <a:p>
            <a:pPr marL="0" indent="0">
              <a:buNone/>
            </a:pPr>
            <a:r>
              <a:rPr lang="mr-IN" sz="1000" dirty="0">
                <a:latin typeface="+mj-lt"/>
              </a:rPr>
              <a:t>Deoxyuridine 5'-triphosphate nucleotidohydrolase (EC 3.6.1.23)</a:t>
            </a:r>
          </a:p>
          <a:p>
            <a:pPr marL="0" indent="0">
              <a:buNone/>
            </a:pPr>
            <a:r>
              <a:rPr lang="mr-IN" sz="1000" dirty="0">
                <a:latin typeface="+mj-lt"/>
              </a:rPr>
              <a:t>DNA ligase (EC 6.5.1.2)                                       </a:t>
            </a:r>
          </a:p>
          <a:p>
            <a:pPr marL="0" indent="0">
              <a:buNone/>
            </a:pPr>
            <a:r>
              <a:rPr lang="mr-IN" sz="1000" dirty="0">
                <a:latin typeface="+mj-lt"/>
              </a:rPr>
              <a:t>FIGfam135315: Iojap-related protein                           </a:t>
            </a:r>
          </a:p>
          <a:p>
            <a:pPr marL="0" indent="0">
              <a:buNone/>
            </a:pPr>
            <a:r>
              <a:rPr lang="mr-IN" sz="1000" dirty="0">
                <a:latin typeface="+mj-lt"/>
              </a:rPr>
              <a:t>LSU ribosomal protein L3p (L3e)                               </a:t>
            </a:r>
          </a:p>
          <a:p>
            <a:pPr marL="0" indent="0">
              <a:buNone/>
            </a:pPr>
            <a:r>
              <a:rPr lang="mr-IN" sz="1000" dirty="0">
                <a:latin typeface="+mj-lt"/>
              </a:rPr>
              <a:t>Membrane-associated zinc metalloprotease                      </a:t>
            </a:r>
          </a:p>
          <a:p>
            <a:pPr marL="0" indent="0">
              <a:buNone/>
            </a:pPr>
            <a:r>
              <a:rPr lang="mr-IN" sz="1000" dirty="0">
                <a:latin typeface="+mj-lt"/>
              </a:rPr>
              <a:t>Peptide chain release factor 3                                </a:t>
            </a:r>
          </a:p>
          <a:p>
            <a:pPr marL="0" indent="0">
              <a:buNone/>
            </a:pPr>
            <a:r>
              <a:rPr lang="mr-IN" sz="1000" dirty="0">
                <a:latin typeface="+mj-lt"/>
              </a:rPr>
              <a:t>Ribosomal large subunit pseudouridine synthase B (EC 4.2.1.70)</a:t>
            </a:r>
          </a:p>
          <a:p>
            <a:pPr marL="0" indent="0">
              <a:buNone/>
            </a:pPr>
            <a:r>
              <a:rPr lang="mr-IN" sz="1000" dirty="0">
                <a:latin typeface="+mj-lt"/>
              </a:rPr>
              <a:t>Signal peptidase I (EC 3.4.21.89)                             </a:t>
            </a:r>
          </a:p>
          <a:p>
            <a:pPr marL="0" indent="0">
              <a:buNone/>
            </a:pPr>
            <a:r>
              <a:rPr lang="mr-IN" sz="1000" dirty="0">
                <a:latin typeface="+mj-lt"/>
              </a:rPr>
              <a:t>Transcription-repair coupling factor                          </a:t>
            </a:r>
          </a:p>
          <a:p>
            <a:pPr marL="0" indent="0">
              <a:buNone/>
            </a:pPr>
            <a:r>
              <a:rPr lang="mr-IN" sz="1000" dirty="0">
                <a:latin typeface="+mj-lt"/>
              </a:rPr>
              <a:t>Translation elongation factor Ts                              </a:t>
            </a:r>
          </a:p>
          <a:p>
            <a:pPr marL="0" indent="0">
              <a:buNone/>
            </a:pPr>
            <a:r>
              <a:rPr lang="mr-IN" sz="1000" dirty="0">
                <a:latin typeface="+mj-lt"/>
              </a:rPr>
              <a:t>tRNA nucleotidyltransferase (EC 2.7.7.21) (EC 2.7.7.25)       </a:t>
            </a:r>
          </a:p>
          <a:p>
            <a:pPr marL="0" indent="0">
              <a:buNone/>
            </a:pPr>
            <a:r>
              <a:rPr lang="mr-IN" sz="1000" dirty="0">
                <a:latin typeface="+mj-lt"/>
              </a:rPr>
              <a:t>Tryptophanyl-tRNA synthetase (EC 6.1.1.2) </a:t>
            </a:r>
            <a:endParaRPr lang="en-US" sz="1000" dirty="0">
              <a:latin typeface="+mj-lt"/>
            </a:endParaRPr>
          </a:p>
        </p:txBody>
      </p:sp>
      <p:cxnSp>
        <p:nvCxnSpPr>
          <p:cNvPr id="4" name="Straight Arrow Connector 3"/>
          <p:cNvCxnSpPr/>
          <p:nvPr/>
        </p:nvCxnSpPr>
        <p:spPr>
          <a:xfrm flipH="1" flipV="1">
            <a:off x="3776099" y="3402067"/>
            <a:ext cx="1757644" cy="1134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2" name="Rounded Rectangle 11"/>
          <p:cNvSpPr/>
          <p:nvPr/>
        </p:nvSpPr>
        <p:spPr>
          <a:xfrm>
            <a:off x="3391647" y="3031565"/>
            <a:ext cx="522942" cy="733611"/>
          </a:xfrm>
          <a:prstGeom prst="roundRect">
            <a:avLst/>
          </a:prstGeom>
          <a:noFill/>
          <a:ln w="28575" cmpd="sng">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3360082" y="2662233"/>
            <a:ext cx="599330" cy="369332"/>
          </a:xfrm>
          <a:prstGeom prst="rect">
            <a:avLst/>
          </a:prstGeom>
          <a:noFill/>
        </p:spPr>
        <p:txBody>
          <a:bodyPr wrap="none" rtlCol="0">
            <a:spAutoFit/>
          </a:bodyPr>
          <a:lstStyle/>
          <a:p>
            <a:r>
              <a:rPr lang="en-US" dirty="0" smtClean="0"/>
              <a:t>core</a:t>
            </a:r>
            <a:endParaRPr lang="en-US" dirty="0"/>
          </a:p>
        </p:txBody>
      </p:sp>
      <p:pic>
        <p:nvPicPr>
          <p:cNvPr id="14" name="Picture 13"/>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131568270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2: Function </a:t>
            </a:r>
            <a:r>
              <a:rPr lang="en-US" dirty="0" smtClean="0"/>
              <a:t>groups</a:t>
            </a:r>
            <a:endParaRPr lang="en-US" dirty="0"/>
          </a:p>
        </p:txBody>
      </p:sp>
      <p:sp>
        <p:nvSpPr>
          <p:cNvPr id="5" name="Footer Placeholder 4"/>
          <p:cNvSpPr>
            <a:spLocks noGrp="1"/>
          </p:cNvSpPr>
          <p:nvPr>
            <p:ph type="ftr" sz="quarter" idx="11"/>
          </p:nvPr>
        </p:nvSpPr>
        <p:spPr/>
        <p:txBody>
          <a:bodyPr/>
          <a:lstStyle/>
          <a:p>
            <a:r>
              <a:rPr lang="is-IS" smtClean="0"/>
              <a:t>ISAPP 2019</a:t>
            </a:r>
            <a:endParaRPr lang="en-US"/>
          </a:p>
        </p:txBody>
      </p:sp>
      <p:pic>
        <p:nvPicPr>
          <p:cNvPr id="8" name="Content Placeholder 7" descr="function_clean.pdf"/>
          <p:cNvPicPr>
            <a:picLocks noGrp="1" noChangeAspect="1"/>
          </p:cNvPicPr>
          <p:nvPr>
            <p:ph idx="1"/>
          </p:nvPr>
        </p:nvPicPr>
        <p:blipFill rotWithShape="1">
          <a:blip r:embed="rId2">
            <a:extLst>
              <a:ext uri="{28A0092B-C50C-407E-A947-70E740481C1C}">
                <a14:useLocalDpi xmlns:a14="http://schemas.microsoft.com/office/drawing/2010/main" val="0"/>
              </a:ext>
            </a:extLst>
          </a:blip>
          <a:srcRect l="1105" r="2255"/>
          <a:stretch/>
        </p:blipFill>
        <p:spPr>
          <a:xfrm>
            <a:off x="732118" y="931334"/>
            <a:ext cx="5020235" cy="5194830"/>
          </a:xfrm>
        </p:spPr>
      </p:pic>
      <p:sp>
        <p:nvSpPr>
          <p:cNvPr id="3" name="Rounded Rectangle 2"/>
          <p:cNvSpPr/>
          <p:nvPr/>
        </p:nvSpPr>
        <p:spPr>
          <a:xfrm>
            <a:off x="4168588" y="2584824"/>
            <a:ext cx="508000" cy="1180352"/>
          </a:xfrm>
          <a:prstGeom prst="roundRect">
            <a:avLst/>
          </a:prstGeom>
          <a:solidFill>
            <a:schemeClr val="accent2">
              <a:lumMod val="75000"/>
              <a:alpha val="2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3914588" y="4572000"/>
            <a:ext cx="508000" cy="809812"/>
          </a:xfrm>
          <a:prstGeom prst="roundRect">
            <a:avLst/>
          </a:prstGeom>
          <a:solidFill>
            <a:schemeClr val="tx1">
              <a:alpha val="1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2646081" y="3170517"/>
            <a:ext cx="745565" cy="1162423"/>
          </a:xfrm>
          <a:prstGeom prst="roundRect">
            <a:avLst/>
          </a:prstGeom>
          <a:solidFill>
            <a:schemeClr val="tx2">
              <a:alpha val="1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4198470" y="2230434"/>
            <a:ext cx="656106" cy="369332"/>
          </a:xfrm>
          <a:prstGeom prst="rect">
            <a:avLst/>
          </a:prstGeom>
          <a:noFill/>
        </p:spPr>
        <p:txBody>
          <a:bodyPr wrap="square" rtlCol="0">
            <a:spAutoFit/>
          </a:bodyPr>
          <a:lstStyle/>
          <a:p>
            <a:r>
              <a:rPr lang="en-US" dirty="0" smtClean="0"/>
              <a:t>BV-2</a:t>
            </a:r>
            <a:endParaRPr lang="en-US" dirty="0"/>
          </a:p>
        </p:txBody>
      </p:sp>
      <p:sp>
        <p:nvSpPr>
          <p:cNvPr id="12" name="TextBox 11"/>
          <p:cNvSpPr txBox="1"/>
          <p:nvPr/>
        </p:nvSpPr>
        <p:spPr>
          <a:xfrm>
            <a:off x="3840535" y="4202668"/>
            <a:ext cx="656106" cy="369332"/>
          </a:xfrm>
          <a:prstGeom prst="rect">
            <a:avLst/>
          </a:prstGeom>
          <a:noFill/>
        </p:spPr>
        <p:txBody>
          <a:bodyPr wrap="square" rtlCol="0">
            <a:spAutoFit/>
          </a:bodyPr>
          <a:lstStyle/>
          <a:p>
            <a:r>
              <a:rPr lang="en-US" dirty="0" smtClean="0"/>
              <a:t>BV-1</a:t>
            </a:r>
            <a:endParaRPr lang="en-US" dirty="0"/>
          </a:p>
        </p:txBody>
      </p:sp>
      <p:sp>
        <p:nvSpPr>
          <p:cNvPr id="13" name="TextBox 12"/>
          <p:cNvSpPr txBox="1"/>
          <p:nvPr/>
        </p:nvSpPr>
        <p:spPr>
          <a:xfrm>
            <a:off x="2703976" y="2846899"/>
            <a:ext cx="656106" cy="369332"/>
          </a:xfrm>
          <a:prstGeom prst="rect">
            <a:avLst/>
          </a:prstGeom>
          <a:noFill/>
        </p:spPr>
        <p:txBody>
          <a:bodyPr wrap="square" rtlCol="0">
            <a:spAutoFit/>
          </a:bodyPr>
          <a:lstStyle/>
          <a:p>
            <a:pPr algn="ctr"/>
            <a:r>
              <a:rPr lang="en-US" dirty="0" smtClean="0"/>
              <a:t>H</a:t>
            </a:r>
            <a:endParaRPr lang="en-US" dirty="0"/>
          </a:p>
        </p:txBody>
      </p:sp>
      <p:sp>
        <p:nvSpPr>
          <p:cNvPr id="16" name="TextBox 15"/>
          <p:cNvSpPr txBox="1"/>
          <p:nvPr/>
        </p:nvSpPr>
        <p:spPr>
          <a:xfrm>
            <a:off x="6093748" y="2662233"/>
            <a:ext cx="2330010" cy="646331"/>
          </a:xfrm>
          <a:prstGeom prst="rect">
            <a:avLst/>
          </a:prstGeom>
          <a:noFill/>
        </p:spPr>
        <p:txBody>
          <a:bodyPr wrap="none" rtlCol="0">
            <a:spAutoFit/>
          </a:bodyPr>
          <a:lstStyle/>
          <a:p>
            <a:r>
              <a:rPr lang="en-US" dirty="0" smtClean="0"/>
              <a:t>BV = biosynthesis/TCA</a:t>
            </a:r>
          </a:p>
          <a:p>
            <a:r>
              <a:rPr lang="en-US" dirty="0" smtClean="0"/>
              <a:t>H = </a:t>
            </a:r>
            <a:r>
              <a:rPr lang="en-US" dirty="0" err="1" smtClean="0"/>
              <a:t>aa</a:t>
            </a:r>
            <a:r>
              <a:rPr lang="en-US" dirty="0" smtClean="0"/>
              <a:t>/sugar</a:t>
            </a:r>
          </a:p>
        </p:txBody>
      </p:sp>
      <p:pic>
        <p:nvPicPr>
          <p:cNvPr id="15" name="Picture 14"/>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311119636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57200" y="3793128"/>
            <a:ext cx="3921512" cy="2773856"/>
          </a:xfrm>
          <a:prstGeom prst="rect">
            <a:avLst/>
          </a:prstGeom>
        </p:spPr>
      </p:pic>
      <p:sp>
        <p:nvSpPr>
          <p:cNvPr id="2" name="Title 1"/>
          <p:cNvSpPr>
            <a:spLocks noGrp="1"/>
          </p:cNvSpPr>
          <p:nvPr>
            <p:ph type="title"/>
          </p:nvPr>
        </p:nvSpPr>
        <p:spPr/>
        <p:txBody>
          <a:bodyPr/>
          <a:lstStyle/>
          <a:p>
            <a:r>
              <a:rPr lang="en-US" dirty="0" smtClean="0"/>
              <a:t>Merging </a:t>
            </a:r>
            <a:r>
              <a:rPr lang="en-US" dirty="0" err="1" smtClean="0"/>
              <a:t>metabolome</a:t>
            </a:r>
            <a:r>
              <a:rPr lang="en-US" dirty="0" smtClean="0"/>
              <a:t>, </a:t>
            </a:r>
            <a:r>
              <a:rPr lang="en-US" dirty="0" err="1" smtClean="0"/>
              <a:t>microbiome</a:t>
            </a:r>
            <a:r>
              <a:rPr lang="en-US" dirty="0" smtClean="0"/>
              <a:t>, </a:t>
            </a:r>
            <a:r>
              <a:rPr lang="en-US" dirty="0" err="1" smtClean="0"/>
              <a:t>metatranscriptome</a:t>
            </a:r>
            <a:endParaRPr lang="en-US" dirty="0"/>
          </a:p>
        </p:txBody>
      </p:sp>
      <p:pic>
        <p:nvPicPr>
          <p:cNvPr id="6" name="Content Placeholder 5"/>
          <p:cNvPicPr>
            <a:picLocks noGrp="1" noChangeAspect="1"/>
          </p:cNvPicPr>
          <p:nvPr>
            <p:ph idx="1"/>
          </p:nvPr>
        </p:nvPicPr>
        <p:blipFill rotWithShape="1">
          <a:blip r:embed="rId3"/>
          <a:srcRect l="-13435" r="-768"/>
          <a:stretch/>
        </p:blipFill>
        <p:spPr>
          <a:xfrm>
            <a:off x="514195" y="931334"/>
            <a:ext cx="3586423" cy="2550325"/>
          </a:xfrm>
        </p:spPr>
      </p:pic>
      <p:sp>
        <p:nvSpPr>
          <p:cNvPr id="4" name="Footer Placeholder 3"/>
          <p:cNvSpPr>
            <a:spLocks noGrp="1"/>
          </p:cNvSpPr>
          <p:nvPr>
            <p:ph type="ftr" sz="quarter" idx="11"/>
          </p:nvPr>
        </p:nvSpPr>
        <p:spPr/>
        <p:txBody>
          <a:bodyPr/>
          <a:lstStyle/>
          <a:p>
            <a:r>
              <a:rPr lang="is-IS" smtClean="0"/>
              <a:t>ISAPP 2019</a:t>
            </a:r>
            <a:endParaRPr lang="en-US"/>
          </a:p>
        </p:txBody>
      </p:sp>
      <p:cxnSp>
        <p:nvCxnSpPr>
          <p:cNvPr id="9" name="Straight Arrow Connector 8"/>
          <p:cNvCxnSpPr/>
          <p:nvPr/>
        </p:nvCxnSpPr>
        <p:spPr>
          <a:xfrm flipH="1">
            <a:off x="3450684" y="1270000"/>
            <a:ext cx="737218" cy="4584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291361" y="931334"/>
            <a:ext cx="3456878" cy="1477328"/>
          </a:xfrm>
          <a:prstGeom prst="rect">
            <a:avLst/>
          </a:prstGeom>
          <a:noFill/>
        </p:spPr>
        <p:txBody>
          <a:bodyPr wrap="square" rtlCol="0">
            <a:spAutoFit/>
          </a:bodyPr>
          <a:lstStyle/>
          <a:p>
            <a:pPr marL="285750" indent="-285750">
              <a:buFont typeface="Arial"/>
              <a:buChar char="•"/>
            </a:pPr>
            <a:r>
              <a:rPr lang="en-US" i="1" dirty="0" smtClean="0"/>
              <a:t>G. </a:t>
            </a:r>
            <a:r>
              <a:rPr lang="en-US" i="1" dirty="0" err="1" smtClean="0"/>
              <a:t>vaginalis</a:t>
            </a:r>
            <a:r>
              <a:rPr lang="en-US" i="1" dirty="0" smtClean="0"/>
              <a:t> </a:t>
            </a:r>
            <a:r>
              <a:rPr lang="en-US" dirty="0" smtClean="0"/>
              <a:t>correlates with GHB</a:t>
            </a:r>
          </a:p>
          <a:p>
            <a:pPr marL="285750" indent="-285750">
              <a:buFont typeface="Arial"/>
              <a:buChar char="•"/>
            </a:pPr>
            <a:r>
              <a:rPr lang="en-US" i="1" dirty="0" smtClean="0"/>
              <a:t>G. </a:t>
            </a:r>
            <a:r>
              <a:rPr lang="en-US" i="1" dirty="0" err="1" smtClean="0"/>
              <a:t>vaginalis</a:t>
            </a:r>
            <a:r>
              <a:rPr lang="en-US" i="1" dirty="0" smtClean="0"/>
              <a:t> </a:t>
            </a:r>
            <a:r>
              <a:rPr lang="en-US" dirty="0" smtClean="0"/>
              <a:t>has part of the pathway to make GHB </a:t>
            </a:r>
          </a:p>
          <a:p>
            <a:pPr marL="285750" indent="-285750">
              <a:buFont typeface="Arial"/>
              <a:buChar char="•"/>
            </a:pPr>
            <a:r>
              <a:rPr lang="en-US" i="1" dirty="0" smtClean="0"/>
              <a:t>G. </a:t>
            </a:r>
            <a:r>
              <a:rPr lang="en-US" i="1" dirty="0" err="1" smtClean="0"/>
              <a:t>vaginalis</a:t>
            </a:r>
            <a:r>
              <a:rPr lang="en-US" i="1" dirty="0" smtClean="0"/>
              <a:t> </a:t>
            </a:r>
            <a:r>
              <a:rPr lang="en-US" dirty="0" smtClean="0"/>
              <a:t>produces GHB</a:t>
            </a:r>
            <a:r>
              <a:rPr lang="en-US" i="1" dirty="0" smtClean="0"/>
              <a:t> in vitro</a:t>
            </a:r>
            <a:endParaRPr lang="en-US" i="1" dirty="0"/>
          </a:p>
        </p:txBody>
      </p:sp>
      <p:sp>
        <p:nvSpPr>
          <p:cNvPr id="12" name="TextBox 11"/>
          <p:cNvSpPr txBox="1"/>
          <p:nvPr/>
        </p:nvSpPr>
        <p:spPr>
          <a:xfrm>
            <a:off x="6578772" y="6079351"/>
            <a:ext cx="1947393" cy="276999"/>
          </a:xfrm>
          <a:prstGeom prst="rect">
            <a:avLst/>
          </a:prstGeom>
          <a:noFill/>
        </p:spPr>
        <p:txBody>
          <a:bodyPr wrap="none" rtlCol="0">
            <a:spAutoFit/>
          </a:bodyPr>
          <a:lstStyle/>
          <a:p>
            <a:r>
              <a:rPr lang="en-US" sz="1200" dirty="0" smtClean="0">
                <a:solidFill>
                  <a:schemeClr val="bg1">
                    <a:lumMod val="50000"/>
                  </a:schemeClr>
                </a:solidFill>
              </a:rPr>
              <a:t>McMillan et al. 2015 </a:t>
            </a:r>
            <a:r>
              <a:rPr lang="en-US" sz="1200" dirty="0" err="1" smtClean="0">
                <a:solidFill>
                  <a:schemeClr val="bg1">
                    <a:lumMod val="50000"/>
                  </a:schemeClr>
                </a:solidFill>
              </a:rPr>
              <a:t>Sci</a:t>
            </a:r>
            <a:r>
              <a:rPr lang="en-US" sz="1200" dirty="0" smtClean="0">
                <a:solidFill>
                  <a:schemeClr val="bg1">
                    <a:lumMod val="50000"/>
                  </a:schemeClr>
                </a:solidFill>
              </a:rPr>
              <a:t> Rep</a:t>
            </a:r>
            <a:endParaRPr lang="en-US" sz="1200" dirty="0">
              <a:solidFill>
                <a:schemeClr val="bg1">
                  <a:lumMod val="50000"/>
                </a:schemeClr>
              </a:solidFill>
            </a:endParaRPr>
          </a:p>
        </p:txBody>
      </p:sp>
      <p:pic>
        <p:nvPicPr>
          <p:cNvPr id="10" name="Content Placeholder 5" descr="fig5_metabolome.pdf"/>
          <p:cNvPicPr>
            <a:picLocks noChangeAspect="1"/>
          </p:cNvPicPr>
          <p:nvPr/>
        </p:nvPicPr>
        <p:blipFill rotWithShape="1">
          <a:blip r:embed="rId4">
            <a:extLst>
              <a:ext uri="{28A0092B-C50C-407E-A947-70E740481C1C}">
                <a14:useLocalDpi xmlns:a14="http://schemas.microsoft.com/office/drawing/2010/main" val="0"/>
              </a:ext>
            </a:extLst>
          </a:blip>
          <a:srcRect l="326" t="50966" r="47985"/>
          <a:stretch/>
        </p:blipFill>
        <p:spPr>
          <a:xfrm>
            <a:off x="4472154" y="2630432"/>
            <a:ext cx="3586016" cy="3364482"/>
          </a:xfrm>
          <a:prstGeom prst="rect">
            <a:avLst/>
          </a:prstGeom>
        </p:spPr>
      </p:pic>
      <p:cxnSp>
        <p:nvCxnSpPr>
          <p:cNvPr id="13" name="Straight Arrow Connector 12"/>
          <p:cNvCxnSpPr/>
          <p:nvPr/>
        </p:nvCxnSpPr>
        <p:spPr>
          <a:xfrm>
            <a:off x="6914929" y="2052429"/>
            <a:ext cx="146578" cy="15243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5"/>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205587129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Content Placeholder 2"/>
          <p:cNvSpPr>
            <a:spLocks noGrp="1"/>
          </p:cNvSpPr>
          <p:nvPr>
            <p:ph sz="quarter" idx="1"/>
          </p:nvPr>
        </p:nvSpPr>
        <p:spPr>
          <a:xfrm>
            <a:off x="314325" y="956441"/>
            <a:ext cx="8588375" cy="5602014"/>
          </a:xfrm>
        </p:spPr>
        <p:txBody>
          <a:bodyPr>
            <a:normAutofit/>
          </a:bodyPr>
          <a:lstStyle/>
          <a:p>
            <a:r>
              <a:rPr lang="en-US" altLang="en-US" sz="2200" dirty="0" smtClean="0">
                <a:ea typeface="ＭＳ Ｐゴシック" charset="-128"/>
              </a:rPr>
              <a:t>Who is there, what they are doing and what they have done may or may not correspond between </a:t>
            </a:r>
            <a:r>
              <a:rPr lang="en-US" altLang="en-US" sz="2200" dirty="0">
                <a:ea typeface="ＭＳ Ｐゴシック" charset="-128"/>
              </a:rPr>
              <a:t>DNA, RNA, small molecules</a:t>
            </a:r>
          </a:p>
          <a:p>
            <a:pPr lvl="1"/>
            <a:r>
              <a:rPr lang="en-US" altLang="en-US" sz="1800" dirty="0">
                <a:ea typeface="ＭＳ Ｐゴシック" charset="-128"/>
              </a:rPr>
              <a:t>Relationship status: </a:t>
            </a:r>
            <a:r>
              <a:rPr lang="en-US" altLang="en-US" sz="1800" i="1" dirty="0">
                <a:ea typeface="ＭＳ Ｐゴシック" charset="-128"/>
              </a:rPr>
              <a:t>it’s complicated</a:t>
            </a:r>
            <a:r>
              <a:rPr lang="en-US" altLang="en-US" sz="1800" dirty="0">
                <a:ea typeface="ＭＳ Ｐゴシック" charset="-128"/>
              </a:rPr>
              <a:t> but some successes</a:t>
            </a:r>
            <a:endParaRPr lang="en-US" altLang="en-US" sz="1800" i="1" dirty="0">
              <a:ea typeface="ＭＳ Ｐゴシック" charset="-128"/>
            </a:endParaRPr>
          </a:p>
          <a:p>
            <a:pPr lvl="1"/>
            <a:r>
              <a:rPr lang="en-US" altLang="en-US" sz="1800" dirty="0">
                <a:ea typeface="ＭＳ Ｐゴシック" charset="-128"/>
              </a:rPr>
              <a:t>Combining different ‘</a:t>
            </a:r>
            <a:r>
              <a:rPr lang="en-US" altLang="en-US" sz="1800" dirty="0" err="1">
                <a:ea typeface="ＭＳ Ｐゴシック" charset="-128"/>
              </a:rPr>
              <a:t>omics</a:t>
            </a:r>
            <a:r>
              <a:rPr lang="en-US" altLang="en-US" sz="1800" dirty="0">
                <a:ea typeface="ＭＳ Ｐゴシック" charset="-128"/>
              </a:rPr>
              <a:t> data (e.g. mRNA and metabolites) remains an open problem</a:t>
            </a:r>
          </a:p>
          <a:p>
            <a:pPr marL="0" indent="0">
              <a:buNone/>
            </a:pPr>
            <a:endParaRPr lang="en-US" altLang="en-US" sz="2200" dirty="0" smtClean="0">
              <a:ea typeface="ＭＳ Ｐゴシック" charset="-128"/>
            </a:endParaRPr>
          </a:p>
          <a:p>
            <a:r>
              <a:rPr lang="en-US" altLang="en-US" sz="2200" dirty="0" err="1">
                <a:ea typeface="ＭＳ Ｐゴシック" charset="-128"/>
              </a:rPr>
              <a:t>Metabolome</a:t>
            </a:r>
            <a:r>
              <a:rPr lang="en-US" altLang="en-US" sz="2200" dirty="0">
                <a:ea typeface="ＭＳ Ｐゴシック" charset="-128"/>
              </a:rPr>
              <a:t> + </a:t>
            </a:r>
            <a:r>
              <a:rPr lang="en-US" altLang="en-US" sz="2200" dirty="0" err="1">
                <a:ea typeface="ＭＳ Ｐゴシック" charset="-128"/>
              </a:rPr>
              <a:t>metaRNAseq</a:t>
            </a:r>
            <a:r>
              <a:rPr lang="en-US" altLang="en-US" sz="2200" dirty="0">
                <a:ea typeface="ＭＳ Ｐゴシック" charset="-128"/>
              </a:rPr>
              <a:t> provides a high-resolution, holistic view of a complex system</a:t>
            </a:r>
          </a:p>
          <a:p>
            <a:pPr lvl="1"/>
            <a:r>
              <a:rPr lang="en-US" altLang="en-US" sz="1800" dirty="0">
                <a:ea typeface="ＭＳ Ｐゴシック" charset="-128"/>
              </a:rPr>
              <a:t>Agreements (H v BV: amines, succinate)</a:t>
            </a:r>
          </a:p>
          <a:p>
            <a:pPr lvl="1"/>
            <a:r>
              <a:rPr lang="en-US" altLang="en-US" sz="1800" dirty="0">
                <a:ea typeface="ＭＳ Ｐゴシック" charset="-128"/>
              </a:rPr>
              <a:t>different resolution</a:t>
            </a:r>
          </a:p>
          <a:p>
            <a:endParaRPr lang="en-US" altLang="en-US" sz="2200" dirty="0" smtClean="0">
              <a:ea typeface="ＭＳ Ｐゴシック" charset="-128"/>
            </a:endParaRPr>
          </a:p>
          <a:p>
            <a:r>
              <a:rPr lang="en-US" altLang="en-US" sz="2200" dirty="0" smtClean="0">
                <a:ea typeface="ＭＳ Ｐゴシック" charset="-128"/>
              </a:rPr>
              <a:t>Some </a:t>
            </a:r>
            <a:r>
              <a:rPr lang="en-US" altLang="en-US" sz="2200" dirty="0">
                <a:solidFill>
                  <a:srgbClr val="D34817"/>
                </a:solidFill>
                <a:ea typeface="ＭＳ Ｐゴシック" charset="-128"/>
              </a:rPr>
              <a:t>functions are conserved </a:t>
            </a:r>
            <a:r>
              <a:rPr lang="en-US" altLang="en-US" sz="2200" dirty="0">
                <a:ea typeface="ＭＳ Ｐゴシック" charset="-128"/>
              </a:rPr>
              <a:t>regardless of the community members </a:t>
            </a:r>
            <a:endParaRPr lang="en-US" altLang="en-US" sz="2200" dirty="0" smtClean="0">
              <a:ea typeface="ＭＳ Ｐゴシック" charset="-128"/>
            </a:endParaRPr>
          </a:p>
          <a:p>
            <a:pPr lvl="1"/>
            <a:r>
              <a:rPr lang="en-US" altLang="en-US" sz="1800" dirty="0" smtClean="0">
                <a:ea typeface="ＭＳ Ｐゴシック" charset="-128"/>
              </a:rPr>
              <a:t>Ecosystem is more important than any organism</a:t>
            </a:r>
          </a:p>
          <a:p>
            <a:pPr lvl="1"/>
            <a:r>
              <a:rPr lang="en-US" altLang="en-US" sz="1800" dirty="0" smtClean="0">
                <a:ea typeface="ＭＳ Ｐゴシック" charset="-128"/>
              </a:rPr>
              <a:t>Community members can cooperate, compete or ignore</a:t>
            </a:r>
            <a:endParaRPr lang="en-US" altLang="en-US" sz="2200" dirty="0" smtClean="0">
              <a:ea typeface="ＭＳ Ｐゴシック" charset="-128"/>
            </a:endParaRPr>
          </a:p>
          <a:p>
            <a:pPr lvl="1"/>
            <a:endParaRPr lang="en-US" altLang="en-US" sz="2200" dirty="0" smtClean="0">
              <a:ea typeface="ＭＳ Ｐゴシック" charset="-128"/>
            </a:endParaRPr>
          </a:p>
          <a:p>
            <a:endParaRPr lang="en-US" altLang="en-US" sz="2200" dirty="0">
              <a:ea typeface="ＭＳ Ｐゴシック" charset="-128"/>
            </a:endParaRPr>
          </a:p>
        </p:txBody>
      </p:sp>
      <p:sp>
        <p:nvSpPr>
          <p:cNvPr id="2" name="Footer Placeholder 1"/>
          <p:cNvSpPr>
            <a:spLocks noGrp="1"/>
          </p:cNvSpPr>
          <p:nvPr>
            <p:ph type="ftr" sz="quarter" idx="11"/>
          </p:nvPr>
        </p:nvSpPr>
        <p:spPr/>
        <p:txBody>
          <a:bodyPr/>
          <a:lstStyle/>
          <a:p>
            <a:pPr>
              <a:defRPr/>
            </a:pPr>
            <a:r>
              <a:rPr lang="is-IS" smtClean="0"/>
              <a:t>ISAPP 2019</a:t>
            </a:r>
            <a:endParaRPr lang="en-US" dirty="0"/>
          </a:p>
        </p:txBody>
      </p:sp>
      <p:sp>
        <p:nvSpPr>
          <p:cNvPr id="3" name="Title 2"/>
          <p:cNvSpPr>
            <a:spLocks noGrp="1"/>
          </p:cNvSpPr>
          <p:nvPr>
            <p:ph type="title"/>
          </p:nvPr>
        </p:nvSpPr>
        <p:spPr/>
        <p:txBody>
          <a:bodyPr/>
          <a:lstStyle/>
          <a:p>
            <a:r>
              <a:rPr lang="en-US" dirty="0" smtClean="0"/>
              <a:t>Part 2: Summary</a:t>
            </a:r>
            <a:endParaRPr lang="en-US" dirty="0"/>
          </a:p>
        </p:txBody>
      </p:sp>
      <p:pic>
        <p:nvPicPr>
          <p:cNvPr id="6" name="Picture 5"/>
          <p:cNvPicPr>
            <a:picLocks noChangeAspect="1"/>
          </p:cNvPicPr>
          <p:nvPr/>
        </p:nvPicPr>
        <p:blipFill>
          <a:blip r:embed="rId3"/>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128161226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Sources of variability (MBQC)</a:t>
            </a:r>
            <a:endParaRPr lang="en-US" dirty="0"/>
          </a:p>
        </p:txBody>
      </p:sp>
      <p:sp>
        <p:nvSpPr>
          <p:cNvPr id="3" name="Content Placeholder 2"/>
          <p:cNvSpPr>
            <a:spLocks noGrp="1"/>
          </p:cNvSpPr>
          <p:nvPr>
            <p:ph idx="1"/>
          </p:nvPr>
        </p:nvSpPr>
        <p:spPr/>
        <p:txBody>
          <a:bodyPr>
            <a:normAutofit/>
          </a:bodyPr>
          <a:lstStyle/>
          <a:p>
            <a:r>
              <a:rPr lang="en-CA" dirty="0" smtClean="0"/>
              <a:t>Specimen (biological)</a:t>
            </a:r>
          </a:p>
          <a:p>
            <a:r>
              <a:rPr lang="en-CA" dirty="0" smtClean="0"/>
              <a:t>Extraction (method)</a:t>
            </a:r>
          </a:p>
          <a:p>
            <a:r>
              <a:rPr lang="en-CA" dirty="0" smtClean="0"/>
              <a:t>Sample handling (method)</a:t>
            </a:r>
          </a:p>
          <a:p>
            <a:r>
              <a:rPr lang="en-CA" dirty="0" smtClean="0"/>
              <a:t>Bioinformatics (method)</a:t>
            </a:r>
          </a:p>
          <a:p>
            <a:endParaRPr lang="en-CA" dirty="0"/>
          </a:p>
          <a:p>
            <a:r>
              <a:rPr lang="en-CA" dirty="0" smtClean="0"/>
              <a:t>Bottom line is that all methods must be consistent</a:t>
            </a:r>
          </a:p>
          <a:p>
            <a:pPr lvl="1"/>
            <a:r>
              <a:rPr lang="en-CA" dirty="0" smtClean="0"/>
              <a:t>Some reduction in methodological variation when using shotgun </a:t>
            </a:r>
            <a:r>
              <a:rPr lang="en-CA" dirty="0" err="1" smtClean="0"/>
              <a:t>metagenomics</a:t>
            </a:r>
            <a:endParaRPr lang="en-US" dirty="0"/>
          </a:p>
        </p:txBody>
      </p:sp>
      <p:sp>
        <p:nvSpPr>
          <p:cNvPr id="4" name="Footer Placeholder 3"/>
          <p:cNvSpPr>
            <a:spLocks noGrp="1"/>
          </p:cNvSpPr>
          <p:nvPr>
            <p:ph type="ftr" sz="quarter" idx="11"/>
          </p:nvPr>
        </p:nvSpPr>
        <p:spPr/>
        <p:txBody>
          <a:bodyPr/>
          <a:lstStyle/>
          <a:p>
            <a:r>
              <a:rPr lang="is-IS" smtClean="0"/>
              <a:t>ISAPP 2019</a:t>
            </a:r>
            <a:endParaRPr lang="en-US"/>
          </a:p>
        </p:txBody>
      </p:sp>
      <p:sp>
        <p:nvSpPr>
          <p:cNvPr id="5" name="TextBox 4"/>
          <p:cNvSpPr txBox="1"/>
          <p:nvPr/>
        </p:nvSpPr>
        <p:spPr>
          <a:xfrm>
            <a:off x="4739968" y="5907513"/>
            <a:ext cx="4148266" cy="461665"/>
          </a:xfrm>
          <a:prstGeom prst="rect">
            <a:avLst/>
          </a:prstGeom>
          <a:noFill/>
        </p:spPr>
        <p:txBody>
          <a:bodyPr wrap="none" rtlCol="0">
            <a:spAutoFit/>
          </a:bodyPr>
          <a:lstStyle/>
          <a:p>
            <a:r>
              <a:rPr lang="en-US" sz="1200" dirty="0" err="1" smtClean="0">
                <a:solidFill>
                  <a:schemeClr val="bg1">
                    <a:lumMod val="50000"/>
                  </a:schemeClr>
                </a:solidFill>
              </a:rPr>
              <a:t>Sinha</a:t>
            </a:r>
            <a:r>
              <a:rPr lang="en-US" sz="1200" dirty="0">
                <a:solidFill>
                  <a:schemeClr val="bg1">
                    <a:lumMod val="50000"/>
                  </a:schemeClr>
                </a:solidFill>
              </a:rPr>
              <a:t> </a:t>
            </a:r>
            <a:r>
              <a:rPr lang="en-US" sz="1200" dirty="0" smtClean="0">
                <a:solidFill>
                  <a:schemeClr val="bg1">
                    <a:lumMod val="50000"/>
                  </a:schemeClr>
                </a:solidFill>
              </a:rPr>
              <a:t>et al. Nat. Biotech. 35:1077 2017</a:t>
            </a:r>
          </a:p>
          <a:p>
            <a:r>
              <a:rPr lang="en-US" sz="1200" dirty="0" err="1" smtClean="0">
                <a:solidFill>
                  <a:schemeClr val="bg1">
                    <a:lumMod val="50000"/>
                  </a:schemeClr>
                </a:solidFill>
              </a:rPr>
              <a:t>Hillmann</a:t>
            </a:r>
            <a:r>
              <a:rPr lang="en-US" sz="1200" dirty="0" smtClean="0">
                <a:solidFill>
                  <a:schemeClr val="bg1">
                    <a:lumMod val="50000"/>
                  </a:schemeClr>
                </a:solidFill>
              </a:rPr>
              <a:t> et al. </a:t>
            </a:r>
            <a:r>
              <a:rPr lang="en-US" sz="1200" dirty="0" err="1" smtClean="0">
                <a:solidFill>
                  <a:schemeClr val="bg1">
                    <a:lumMod val="50000"/>
                  </a:schemeClr>
                </a:solidFill>
              </a:rPr>
              <a:t>Msystems</a:t>
            </a:r>
            <a:r>
              <a:rPr lang="en-US" sz="1200" dirty="0" smtClean="0">
                <a:solidFill>
                  <a:schemeClr val="bg1">
                    <a:lumMod val="50000"/>
                  </a:schemeClr>
                </a:solidFill>
              </a:rPr>
              <a:t> 2019 doi:10.1128/sSystems.00069-18</a:t>
            </a:r>
            <a:endParaRPr lang="en-US" sz="1200" dirty="0">
              <a:solidFill>
                <a:schemeClr val="bg1">
                  <a:lumMod val="50000"/>
                </a:schemeClr>
              </a:solidFill>
            </a:endParaRPr>
          </a:p>
        </p:txBody>
      </p:sp>
      <p:pic>
        <p:nvPicPr>
          <p:cNvPr id="7" name="Picture 6"/>
          <p:cNvPicPr>
            <a:picLocks noChangeAspect="1"/>
          </p:cNvPicPr>
          <p:nvPr/>
        </p:nvPicPr>
        <p:blipFill>
          <a:blip r:embed="rId2"/>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37440919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a:defRPr/>
            </a:pPr>
            <a:r>
              <a:rPr lang="en-US" dirty="0" smtClean="0"/>
              <a:t>Summary: Can </a:t>
            </a:r>
            <a:r>
              <a:rPr lang="en-US" dirty="0" err="1" smtClean="0"/>
              <a:t>microbiome</a:t>
            </a:r>
            <a:r>
              <a:rPr lang="en-US" dirty="0" smtClean="0"/>
              <a:t> analysis be made </a:t>
            </a:r>
            <a:r>
              <a:rPr lang="en-US" dirty="0"/>
              <a:t>reproducible?</a:t>
            </a:r>
            <a:endParaRPr lang="en-US" dirty="0">
              <a:ea typeface="+mj-ea"/>
              <a:cs typeface="+mj-cs"/>
            </a:endParaRPr>
          </a:p>
        </p:txBody>
      </p:sp>
      <p:sp>
        <p:nvSpPr>
          <p:cNvPr id="3" name="Content Placeholder 2"/>
          <p:cNvSpPr>
            <a:spLocks noGrp="1"/>
          </p:cNvSpPr>
          <p:nvPr>
            <p:ph idx="1"/>
          </p:nvPr>
        </p:nvSpPr>
        <p:spPr>
          <a:xfrm>
            <a:off x="457201" y="1111342"/>
            <a:ext cx="3297043" cy="5376771"/>
          </a:xfrm>
        </p:spPr>
        <p:txBody>
          <a:bodyPr rtlCol="0">
            <a:normAutofit fontScale="85000" lnSpcReduction="10000"/>
          </a:bodyPr>
          <a:lstStyle/>
          <a:p>
            <a:pPr>
              <a:defRPr/>
            </a:pPr>
            <a:r>
              <a:rPr lang="en-CA" altLang="en-US" dirty="0" smtClean="0">
                <a:solidFill>
                  <a:srgbClr val="000000"/>
                </a:solidFill>
                <a:ea typeface="ＭＳ Ｐゴシック" charset="-128"/>
              </a:rPr>
              <a:t>Wet lab methods should be standard in a study</a:t>
            </a:r>
          </a:p>
          <a:p>
            <a:pPr>
              <a:defRPr/>
            </a:pPr>
            <a:r>
              <a:rPr lang="en-CA" altLang="en-US" dirty="0" smtClean="0">
                <a:solidFill>
                  <a:srgbClr val="000000"/>
                </a:solidFill>
                <a:ea typeface="ＭＳ Ｐゴシック" charset="-128"/>
              </a:rPr>
              <a:t>The </a:t>
            </a:r>
            <a:r>
              <a:rPr lang="en-US" altLang="en-US" dirty="0" err="1" smtClean="0">
                <a:solidFill>
                  <a:srgbClr val="000000"/>
                </a:solidFill>
                <a:ea typeface="ＭＳ Ｐゴシック" charset="-128"/>
              </a:rPr>
              <a:t>CoDa</a:t>
            </a:r>
            <a:r>
              <a:rPr lang="en-US" altLang="en-US" dirty="0" smtClean="0">
                <a:solidFill>
                  <a:srgbClr val="000000"/>
                </a:solidFill>
                <a:ea typeface="ＭＳ Ｐゴシック" charset="-128"/>
              </a:rPr>
              <a:t> </a:t>
            </a:r>
            <a:r>
              <a:rPr lang="en-US" altLang="en-US" dirty="0">
                <a:solidFill>
                  <a:srgbClr val="000000"/>
                </a:solidFill>
                <a:ea typeface="ＭＳ Ｐゴシック" charset="-128"/>
              </a:rPr>
              <a:t>framework is </a:t>
            </a:r>
            <a:r>
              <a:rPr lang="en-US" altLang="en-US" dirty="0" smtClean="0">
                <a:solidFill>
                  <a:srgbClr val="000000"/>
                </a:solidFill>
                <a:ea typeface="ＭＳ Ｐゴシック" charset="-128"/>
              </a:rPr>
              <a:t>robust and reflects properties of the entire composition</a:t>
            </a:r>
          </a:p>
          <a:p>
            <a:pPr lvl="1">
              <a:defRPr/>
            </a:pPr>
            <a:r>
              <a:rPr lang="en-US" dirty="0" smtClean="0">
                <a:solidFill>
                  <a:srgbClr val="000000"/>
                </a:solidFill>
                <a:ea typeface="ＭＳ Ｐゴシック" charset="-128"/>
              </a:rPr>
              <a:t>Not just most prevalent</a:t>
            </a:r>
          </a:p>
          <a:p>
            <a:pPr>
              <a:defRPr/>
            </a:pPr>
            <a:r>
              <a:rPr lang="en-US" dirty="0" smtClean="0">
                <a:solidFill>
                  <a:srgbClr val="000000"/>
                </a:solidFill>
              </a:rPr>
              <a:t>Resist the RDF temptation</a:t>
            </a:r>
            <a:endParaRPr lang="en-US" dirty="0" smtClean="0">
              <a:solidFill>
                <a:srgbClr val="000000"/>
              </a:solidFill>
            </a:endParaRPr>
          </a:p>
        </p:txBody>
      </p:sp>
      <p:sp>
        <p:nvSpPr>
          <p:cNvPr id="4" name="Footer Placeholder 3"/>
          <p:cNvSpPr>
            <a:spLocks noGrp="1"/>
          </p:cNvSpPr>
          <p:nvPr>
            <p:ph type="ftr" sz="quarter" idx="11"/>
          </p:nvPr>
        </p:nvSpPr>
        <p:spPr/>
        <p:txBody>
          <a:bodyPr/>
          <a:lstStyle/>
          <a:p>
            <a:pPr>
              <a:defRPr/>
            </a:pPr>
            <a:r>
              <a:rPr lang="is-IS" smtClean="0"/>
              <a:t>ISAPP 2019</a:t>
            </a:r>
            <a:endParaRPr lang="en-US"/>
          </a:p>
        </p:txBody>
      </p:sp>
      <p:pic>
        <p:nvPicPr>
          <p:cNvPr id="7" name="Content Placeholder 7" descr="function_clean.pdf"/>
          <p:cNvPicPr>
            <a:picLocks noChangeAspect="1"/>
          </p:cNvPicPr>
          <p:nvPr/>
        </p:nvPicPr>
        <p:blipFill rotWithShape="1">
          <a:blip r:embed="rId3">
            <a:extLst>
              <a:ext uri="{28A0092B-C50C-407E-A947-70E740481C1C}">
                <a14:useLocalDpi xmlns:a14="http://schemas.microsoft.com/office/drawing/2010/main" val="0"/>
              </a:ext>
            </a:extLst>
          </a:blip>
          <a:srcRect l="1105" r="2255"/>
          <a:stretch/>
        </p:blipFill>
        <p:spPr>
          <a:xfrm>
            <a:off x="3509682" y="1293283"/>
            <a:ext cx="5020235" cy="5194830"/>
          </a:xfrm>
          <a:prstGeom prst="rect">
            <a:avLst/>
          </a:prstGeom>
        </p:spPr>
      </p:pic>
      <p:sp>
        <p:nvSpPr>
          <p:cNvPr id="6" name="Oval 5"/>
          <p:cNvSpPr/>
          <p:nvPr/>
        </p:nvSpPr>
        <p:spPr>
          <a:xfrm>
            <a:off x="4392341" y="3617951"/>
            <a:ext cx="656683" cy="439854"/>
          </a:xfrm>
          <a:prstGeom prst="ellipse">
            <a:avLst/>
          </a:prstGeom>
          <a:gradFill flip="none" rotWithShape="1">
            <a:gsLst>
              <a:gs pos="0">
                <a:schemeClr val="accent1">
                  <a:tint val="100000"/>
                  <a:shade val="100000"/>
                  <a:satMod val="130000"/>
                  <a:alpha val="10000"/>
                </a:schemeClr>
              </a:gs>
              <a:gs pos="100000">
                <a:schemeClr val="accent1">
                  <a:tint val="50000"/>
                  <a:shade val="100000"/>
                  <a:satMod val="350000"/>
                  <a:alpha val="1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6911277" y="2995961"/>
            <a:ext cx="656683" cy="439854"/>
          </a:xfrm>
          <a:prstGeom prst="ellipse">
            <a:avLst/>
          </a:prstGeom>
          <a:gradFill flip="none" rotWithShape="1">
            <a:gsLst>
              <a:gs pos="0">
                <a:schemeClr val="accent1">
                  <a:tint val="100000"/>
                  <a:shade val="100000"/>
                  <a:satMod val="130000"/>
                  <a:alpha val="10000"/>
                </a:schemeClr>
              </a:gs>
              <a:gs pos="100000">
                <a:schemeClr val="accent1">
                  <a:tint val="50000"/>
                  <a:shade val="100000"/>
                  <a:satMod val="350000"/>
                  <a:alpha val="1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62663719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solutions</a:t>
            </a:r>
            <a:endParaRPr lang="en-US" dirty="0"/>
          </a:p>
        </p:txBody>
      </p:sp>
      <p:sp>
        <p:nvSpPr>
          <p:cNvPr id="3" name="Content Placeholder 2"/>
          <p:cNvSpPr>
            <a:spLocks noGrp="1"/>
          </p:cNvSpPr>
          <p:nvPr>
            <p:ph idx="1"/>
          </p:nvPr>
        </p:nvSpPr>
        <p:spPr/>
        <p:txBody>
          <a:bodyPr>
            <a:normAutofit/>
          </a:bodyPr>
          <a:lstStyle/>
          <a:p>
            <a:r>
              <a:rPr lang="en-US" dirty="0" smtClean="0"/>
              <a:t>Better databases now available</a:t>
            </a:r>
          </a:p>
          <a:p>
            <a:pPr lvl="1"/>
            <a:r>
              <a:rPr lang="en-US" dirty="0" smtClean="0"/>
              <a:t>Almeida et al: Nature 2019</a:t>
            </a:r>
          </a:p>
          <a:p>
            <a:r>
              <a:rPr lang="en-US" dirty="0" smtClean="0"/>
              <a:t>Cheaper methods available</a:t>
            </a:r>
          </a:p>
          <a:p>
            <a:pPr lvl="1"/>
            <a:r>
              <a:rPr lang="en-US" dirty="0" smtClean="0"/>
              <a:t>Shallow shotgun: </a:t>
            </a:r>
            <a:r>
              <a:rPr lang="en-US" dirty="0" err="1" smtClean="0"/>
              <a:t>Hillmann</a:t>
            </a:r>
            <a:r>
              <a:rPr lang="en-US" dirty="0" smtClean="0"/>
              <a:t> </a:t>
            </a:r>
            <a:r>
              <a:rPr lang="en-US" dirty="0" err="1" smtClean="0"/>
              <a:t>mSystems</a:t>
            </a:r>
            <a:r>
              <a:rPr lang="en-US" dirty="0" smtClean="0"/>
              <a:t> 2018</a:t>
            </a:r>
          </a:p>
          <a:p>
            <a:r>
              <a:rPr lang="en-US" dirty="0" smtClean="0"/>
              <a:t>Consistent wet-lab protocols</a:t>
            </a:r>
          </a:p>
          <a:p>
            <a:r>
              <a:rPr lang="en-US" dirty="0" smtClean="0"/>
              <a:t>More principled and consistent analytic methods</a:t>
            </a:r>
          </a:p>
          <a:p>
            <a:pPr lvl="1"/>
            <a:r>
              <a:rPr lang="en-US" dirty="0" smtClean="0"/>
              <a:t>Probabilistic + compositional data approaches: Gloor Frontiers 2017</a:t>
            </a:r>
          </a:p>
          <a:p>
            <a:endParaRPr lang="en-US" dirty="0" smtClean="0"/>
          </a:p>
          <a:p>
            <a:pPr lvl="2"/>
            <a:endParaRPr lang="en-US" dirty="0" smtClean="0"/>
          </a:p>
          <a:p>
            <a:pPr lvl="1"/>
            <a:endParaRPr lang="en-US" dirty="0" smtClean="0"/>
          </a:p>
        </p:txBody>
      </p:sp>
      <p:sp>
        <p:nvSpPr>
          <p:cNvPr id="4" name="Footer Placeholder 3"/>
          <p:cNvSpPr>
            <a:spLocks noGrp="1"/>
          </p:cNvSpPr>
          <p:nvPr>
            <p:ph type="ftr" sz="quarter" idx="11"/>
          </p:nvPr>
        </p:nvSpPr>
        <p:spPr/>
        <p:txBody>
          <a:bodyPr/>
          <a:lstStyle/>
          <a:p>
            <a:r>
              <a:rPr lang="is-IS" smtClean="0"/>
              <a:t>ISAPP 2019</a:t>
            </a:r>
            <a:endParaRPr lang="en-US"/>
          </a:p>
        </p:txBody>
      </p:sp>
      <p:pic>
        <p:nvPicPr>
          <p:cNvPr id="6" name="Picture 5"/>
          <p:cNvPicPr>
            <a:picLocks noChangeAspect="1"/>
          </p:cNvPicPr>
          <p:nvPr/>
        </p:nvPicPr>
        <p:blipFill>
          <a:blip r:embed="rId2"/>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342305347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must try harder to see the whole elephant</a:t>
            </a:r>
            <a:endParaRPr lang="en-US" dirty="0"/>
          </a:p>
        </p:txBody>
      </p:sp>
      <p:sp>
        <p:nvSpPr>
          <p:cNvPr id="5" name="Footer Placeholder 4"/>
          <p:cNvSpPr>
            <a:spLocks noGrp="1"/>
          </p:cNvSpPr>
          <p:nvPr>
            <p:ph type="ftr" sz="quarter" idx="11"/>
          </p:nvPr>
        </p:nvSpPr>
        <p:spPr/>
        <p:txBody>
          <a:bodyPr/>
          <a:lstStyle/>
          <a:p>
            <a:r>
              <a:rPr lang="is-IS" smtClean="0"/>
              <a:t>ISAPP 2019</a:t>
            </a:r>
            <a:endParaRPr lang="en-US"/>
          </a:p>
        </p:txBody>
      </p:sp>
      <p:pic>
        <p:nvPicPr>
          <p:cNvPr id="10" name="Content Placeholder 9"/>
          <p:cNvPicPr>
            <a:picLocks noGrp="1" noChangeAspect="1"/>
          </p:cNvPicPr>
          <p:nvPr>
            <p:ph idx="1"/>
          </p:nvPr>
        </p:nvPicPr>
        <p:blipFill rotWithShape="1">
          <a:blip r:embed="rId3"/>
          <a:srcRect l="234" r="769"/>
          <a:stretch/>
        </p:blipFill>
        <p:spPr>
          <a:xfrm>
            <a:off x="457201" y="1030456"/>
            <a:ext cx="3129776" cy="2825004"/>
          </a:xfrm>
        </p:spPr>
      </p:pic>
      <p:pic>
        <p:nvPicPr>
          <p:cNvPr id="3" name="Picture 2"/>
          <p:cNvPicPr>
            <a:picLocks noChangeAspect="1"/>
          </p:cNvPicPr>
          <p:nvPr/>
        </p:nvPicPr>
        <p:blipFill>
          <a:blip r:embed="rId4"/>
          <a:stretch>
            <a:fillRect/>
          </a:stretch>
        </p:blipFill>
        <p:spPr>
          <a:xfrm>
            <a:off x="4337260" y="3213100"/>
            <a:ext cx="4594247" cy="3012998"/>
          </a:xfrm>
          <a:prstGeom prst="rect">
            <a:avLst/>
          </a:prstGeom>
        </p:spPr>
      </p:pic>
      <p:pic>
        <p:nvPicPr>
          <p:cNvPr id="7" name="Picture 6"/>
          <p:cNvPicPr>
            <a:picLocks noChangeAspect="1"/>
          </p:cNvPicPr>
          <p:nvPr/>
        </p:nvPicPr>
        <p:blipFill>
          <a:blip r:embed="rId5"/>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215605007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ea typeface="+mj-ea"/>
                <a:cs typeface="+mj-cs"/>
              </a:rPr>
              <a:t>Available </a:t>
            </a:r>
            <a:r>
              <a:rPr lang="en-US" dirty="0" err="1" smtClean="0">
                <a:ea typeface="+mj-ea"/>
                <a:cs typeface="+mj-cs"/>
              </a:rPr>
              <a:t>CoDa</a:t>
            </a:r>
            <a:r>
              <a:rPr lang="en-US" dirty="0" smtClean="0">
                <a:ea typeface="+mj-ea"/>
                <a:cs typeface="+mj-cs"/>
              </a:rPr>
              <a:t> tools</a:t>
            </a:r>
            <a:endParaRPr lang="en-US" dirty="0">
              <a:ea typeface="+mj-ea"/>
              <a:cs typeface="+mj-cs"/>
            </a:endParaRPr>
          </a:p>
        </p:txBody>
      </p:sp>
      <p:sp>
        <p:nvSpPr>
          <p:cNvPr id="3" name="Content Placeholder 2"/>
          <p:cNvSpPr>
            <a:spLocks noGrp="1"/>
          </p:cNvSpPr>
          <p:nvPr>
            <p:ph idx="1"/>
          </p:nvPr>
        </p:nvSpPr>
        <p:spPr>
          <a:xfrm>
            <a:off x="457200" y="1637031"/>
            <a:ext cx="8229600" cy="3976612"/>
          </a:xfrm>
        </p:spPr>
        <p:txBody>
          <a:bodyPr rtlCol="0">
            <a:normAutofit fontScale="70000" lnSpcReduction="20000"/>
          </a:bodyPr>
          <a:lstStyle/>
          <a:p>
            <a:pPr>
              <a:defRPr/>
            </a:pPr>
            <a:r>
              <a:rPr lang="en-US" dirty="0" smtClean="0"/>
              <a:t>Outliers &amp; filters</a:t>
            </a:r>
          </a:p>
          <a:p>
            <a:pPr lvl="1">
              <a:defRPr/>
            </a:pPr>
            <a:r>
              <a:rPr lang="en-US" dirty="0" err="1"/>
              <a:t>CoDaSeq</a:t>
            </a:r>
            <a:r>
              <a:rPr lang="en-US" dirty="0"/>
              <a:t> (</a:t>
            </a:r>
            <a:r>
              <a:rPr lang="en-US" dirty="0" err="1"/>
              <a:t>github.com</a:t>
            </a:r>
            <a:r>
              <a:rPr lang="en-US" dirty="0"/>
              <a:t>/</a:t>
            </a:r>
            <a:r>
              <a:rPr lang="en-US" dirty="0" err="1"/>
              <a:t>ggloor</a:t>
            </a:r>
            <a:r>
              <a:rPr lang="en-US" dirty="0" smtClean="0"/>
              <a:t>)</a:t>
            </a:r>
            <a:endParaRPr lang="en-US" dirty="0"/>
          </a:p>
          <a:p>
            <a:pPr eaLnBrk="1" fontAlgn="auto" hangingPunct="1">
              <a:spcAft>
                <a:spcPts val="0"/>
              </a:spcAft>
              <a:buFont typeface="Arial"/>
              <a:buChar char="•"/>
              <a:defRPr/>
            </a:pPr>
            <a:r>
              <a:rPr lang="en-US" dirty="0" smtClean="0">
                <a:ea typeface="+mn-ea"/>
                <a:cs typeface="+mn-cs"/>
              </a:rPr>
              <a:t>Exploratory data analysis </a:t>
            </a:r>
          </a:p>
          <a:p>
            <a:pPr lvl="1">
              <a:defRPr/>
            </a:pPr>
            <a:r>
              <a:rPr lang="en-US" dirty="0" smtClean="0"/>
              <a:t>Compositional </a:t>
            </a:r>
            <a:r>
              <a:rPr lang="en-US" dirty="0" err="1" smtClean="0"/>
              <a:t>biplots</a:t>
            </a:r>
            <a:r>
              <a:rPr lang="en-US" dirty="0" smtClean="0"/>
              <a:t> (</a:t>
            </a:r>
            <a:r>
              <a:rPr lang="en-US" dirty="0" err="1" smtClean="0"/>
              <a:t>compostions</a:t>
            </a:r>
            <a:r>
              <a:rPr lang="en-US" dirty="0" smtClean="0"/>
              <a:t> - CRAN)</a:t>
            </a:r>
          </a:p>
          <a:p>
            <a:pPr lvl="1">
              <a:defRPr/>
            </a:pPr>
            <a:r>
              <a:rPr lang="en-US" dirty="0" err="1" smtClean="0">
                <a:ea typeface="+mn-ea"/>
                <a:cs typeface="+mn-cs"/>
              </a:rPr>
              <a:t>omicplotR</a:t>
            </a:r>
            <a:r>
              <a:rPr lang="en-US" dirty="0" smtClean="0">
                <a:ea typeface="+mn-ea"/>
                <a:cs typeface="+mn-cs"/>
              </a:rPr>
              <a:t> (Dan </a:t>
            </a:r>
            <a:r>
              <a:rPr lang="en-US" dirty="0" err="1" smtClean="0">
                <a:ea typeface="+mn-ea"/>
                <a:cs typeface="+mn-cs"/>
              </a:rPr>
              <a:t>Giguere</a:t>
            </a:r>
            <a:r>
              <a:rPr lang="en-US" dirty="0" smtClean="0">
                <a:ea typeface="+mn-ea"/>
                <a:cs typeface="+mn-cs"/>
              </a:rPr>
              <a:t>: </a:t>
            </a:r>
            <a:r>
              <a:rPr lang="en-US" dirty="0" err="1" smtClean="0">
                <a:ea typeface="+mn-ea"/>
                <a:cs typeface="+mn-cs"/>
              </a:rPr>
              <a:t>github.com</a:t>
            </a:r>
            <a:r>
              <a:rPr lang="en-US" dirty="0" smtClean="0">
                <a:ea typeface="+mn-ea"/>
                <a:cs typeface="+mn-cs"/>
              </a:rPr>
              <a:t>/</a:t>
            </a:r>
            <a:r>
              <a:rPr lang="en-US" dirty="0" err="1" smtClean="0">
                <a:ea typeface="+mn-ea"/>
                <a:cs typeface="+mn-cs"/>
              </a:rPr>
              <a:t>dgiguer</a:t>
            </a:r>
            <a:r>
              <a:rPr lang="en-US" dirty="0" smtClean="0">
                <a:ea typeface="+mn-ea"/>
                <a:cs typeface="+mn-cs"/>
              </a:rPr>
              <a:t>/</a:t>
            </a:r>
            <a:r>
              <a:rPr lang="en-US" dirty="0" err="1" smtClean="0">
                <a:ea typeface="+mn-ea"/>
                <a:cs typeface="+mn-cs"/>
              </a:rPr>
              <a:t>omicplotR</a:t>
            </a:r>
            <a:r>
              <a:rPr lang="en-US" dirty="0" smtClean="0">
                <a:ea typeface="+mn-ea"/>
                <a:cs typeface="+mn-cs"/>
              </a:rPr>
              <a:t>/wiki)</a:t>
            </a:r>
          </a:p>
          <a:p>
            <a:pPr lvl="1">
              <a:defRPr/>
            </a:pPr>
            <a:r>
              <a:rPr lang="en-US" dirty="0" err="1" smtClean="0"/>
              <a:t>philr</a:t>
            </a:r>
            <a:r>
              <a:rPr lang="en-US" dirty="0" smtClean="0"/>
              <a:t> (</a:t>
            </a:r>
            <a:r>
              <a:rPr lang="en-US" dirty="0" err="1" smtClean="0"/>
              <a:t>Bioconductor</a:t>
            </a:r>
            <a:r>
              <a:rPr lang="en-US" dirty="0" smtClean="0"/>
              <a:t>)</a:t>
            </a:r>
            <a:endParaRPr lang="en-US" dirty="0" smtClean="0">
              <a:ea typeface="+mn-ea"/>
              <a:cs typeface="+mn-cs"/>
            </a:endParaRPr>
          </a:p>
          <a:p>
            <a:pPr eaLnBrk="1" fontAlgn="auto" hangingPunct="1">
              <a:spcAft>
                <a:spcPts val="0"/>
              </a:spcAft>
              <a:buFont typeface="Arial"/>
              <a:buChar char="•"/>
              <a:defRPr/>
            </a:pPr>
            <a:r>
              <a:rPr lang="en-US" dirty="0" smtClean="0">
                <a:ea typeface="+mn-ea"/>
                <a:cs typeface="+mn-cs"/>
              </a:rPr>
              <a:t>Differential abundance</a:t>
            </a:r>
          </a:p>
          <a:p>
            <a:pPr lvl="1">
              <a:defRPr/>
            </a:pPr>
            <a:r>
              <a:rPr lang="en-US" dirty="0" smtClean="0"/>
              <a:t>ALDEx2 (</a:t>
            </a:r>
            <a:r>
              <a:rPr lang="en-US" dirty="0" err="1" smtClean="0"/>
              <a:t>Bioconductor</a:t>
            </a:r>
            <a:r>
              <a:rPr lang="en-US" dirty="0" smtClean="0"/>
              <a:t>)</a:t>
            </a:r>
          </a:p>
          <a:p>
            <a:pPr lvl="1">
              <a:defRPr/>
            </a:pPr>
            <a:r>
              <a:rPr lang="en-US" dirty="0" err="1" smtClean="0"/>
              <a:t>Selbal</a:t>
            </a:r>
            <a:endParaRPr lang="en-US" dirty="0" smtClean="0"/>
          </a:p>
          <a:p>
            <a:pPr lvl="1">
              <a:defRPr/>
            </a:pPr>
            <a:r>
              <a:rPr lang="en-US" dirty="0" smtClean="0">
                <a:ea typeface="+mn-ea"/>
                <a:cs typeface="+mn-cs"/>
              </a:rPr>
              <a:t>ANCOM (QIIME)</a:t>
            </a:r>
          </a:p>
          <a:p>
            <a:pPr eaLnBrk="1" fontAlgn="auto" hangingPunct="1">
              <a:spcAft>
                <a:spcPts val="0"/>
              </a:spcAft>
              <a:buFont typeface="Arial"/>
              <a:buChar char="•"/>
              <a:defRPr/>
            </a:pPr>
            <a:r>
              <a:rPr lang="en-US" dirty="0" smtClean="0">
                <a:ea typeface="+mn-ea"/>
                <a:cs typeface="+mn-cs"/>
              </a:rPr>
              <a:t>Compositional association</a:t>
            </a:r>
          </a:p>
          <a:p>
            <a:pPr lvl="1">
              <a:defRPr/>
            </a:pPr>
            <a:r>
              <a:rPr lang="en-US" dirty="0" err="1" smtClean="0"/>
              <a:t>propr</a:t>
            </a:r>
            <a:r>
              <a:rPr lang="en-US" dirty="0" smtClean="0"/>
              <a:t> (CRAN) </a:t>
            </a:r>
          </a:p>
        </p:txBody>
      </p:sp>
      <p:sp>
        <p:nvSpPr>
          <p:cNvPr id="4" name="Footer Placeholder 3"/>
          <p:cNvSpPr>
            <a:spLocks noGrp="1"/>
          </p:cNvSpPr>
          <p:nvPr>
            <p:ph type="ftr" sz="quarter" idx="11"/>
          </p:nvPr>
        </p:nvSpPr>
        <p:spPr/>
        <p:txBody>
          <a:bodyPr/>
          <a:lstStyle/>
          <a:p>
            <a:r>
              <a:rPr lang="is-IS" smtClean="0"/>
              <a:t>ISAPP 2019</a:t>
            </a:r>
            <a:endParaRPr lang="en-US"/>
          </a:p>
        </p:txBody>
      </p:sp>
      <p:pic>
        <p:nvPicPr>
          <p:cNvPr id="6" name="Picture 5"/>
          <p:cNvPicPr>
            <a:picLocks noChangeAspect="1"/>
          </p:cNvPicPr>
          <p:nvPr/>
        </p:nvPicPr>
        <p:blipFill>
          <a:blip r:embed="rId2"/>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246882393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9"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14725" y="4694543"/>
            <a:ext cx="2965450" cy="172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rcRect t="-177579" b="-177579"/>
          <a:stretch>
            <a:fillRect/>
          </a:stretch>
        </p:blipFill>
        <p:spPr>
          <a:xfrm>
            <a:off x="223838" y="5046663"/>
            <a:ext cx="3556000" cy="1955800"/>
          </a:xfrm>
        </p:spPr>
      </p:pic>
      <p:sp>
        <p:nvSpPr>
          <p:cNvPr id="31746" name="Title 1"/>
          <p:cNvSpPr>
            <a:spLocks noGrp="1"/>
          </p:cNvSpPr>
          <p:nvPr>
            <p:ph type="title"/>
          </p:nvPr>
        </p:nvSpPr>
        <p:spPr/>
        <p:txBody>
          <a:bodyPr/>
          <a:lstStyle/>
          <a:p>
            <a:r>
              <a:rPr lang="en-US">
                <a:latin typeface="Calibri" charset="0"/>
              </a:rPr>
              <a:t>Acknowledgments</a:t>
            </a:r>
          </a:p>
        </p:txBody>
      </p:sp>
      <p:pic>
        <p:nvPicPr>
          <p:cNvPr id="31748"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46413" y="1246188"/>
            <a:ext cx="2087562" cy="318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7200" y="2308225"/>
            <a:ext cx="106045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1"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8788" y="3360738"/>
            <a:ext cx="1057275"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2" name="Picture 15" descr="CoDa.pd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286375" y="1417638"/>
            <a:ext cx="31607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3" name="Picture 16"/>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553200" y="4994275"/>
            <a:ext cx="2436813"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4" name="TextBox 5"/>
          <p:cNvSpPr txBox="1">
            <a:spLocks noChangeArrowheads="1"/>
          </p:cNvSpPr>
          <p:nvPr/>
        </p:nvSpPr>
        <p:spPr bwMode="auto">
          <a:xfrm>
            <a:off x="473729" y="4381503"/>
            <a:ext cx="1570224"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dirty="0" err="1"/>
              <a:t>Gregor</a:t>
            </a:r>
            <a:r>
              <a:rPr lang="en-US" sz="1800" dirty="0"/>
              <a:t> Reid</a:t>
            </a:r>
          </a:p>
          <a:p>
            <a:pPr eaLnBrk="1" hangingPunct="1"/>
            <a:r>
              <a:rPr lang="en-US" sz="1800" dirty="0"/>
              <a:t>Jeremy </a:t>
            </a:r>
            <a:r>
              <a:rPr lang="en-US" sz="1800" dirty="0" smtClean="0"/>
              <a:t>Burton</a:t>
            </a:r>
          </a:p>
          <a:p>
            <a:pPr eaLnBrk="1" hangingPunct="1"/>
            <a:r>
              <a:rPr lang="en-US" sz="1800" dirty="0" smtClean="0"/>
              <a:t>Amy McMillan</a:t>
            </a:r>
          </a:p>
          <a:p>
            <a:pPr eaLnBrk="1" hangingPunct="1"/>
            <a:r>
              <a:rPr lang="en-US" sz="1800" dirty="0" smtClean="0"/>
              <a:t>Daniel </a:t>
            </a:r>
            <a:r>
              <a:rPr lang="en-US" sz="1800" dirty="0" err="1" smtClean="0"/>
              <a:t>Giguere</a:t>
            </a:r>
            <a:endParaRPr lang="en-US" sz="1800" dirty="0" smtClean="0"/>
          </a:p>
          <a:p>
            <a:pPr eaLnBrk="1" hangingPunct="1"/>
            <a:r>
              <a:rPr lang="en-US" sz="1800" dirty="0" err="1" smtClean="0"/>
              <a:t>Jia</a:t>
            </a:r>
            <a:r>
              <a:rPr lang="en-US" sz="1800" dirty="0"/>
              <a:t> </a:t>
            </a:r>
            <a:r>
              <a:rPr lang="en-US" sz="1800" dirty="0" err="1" smtClean="0"/>
              <a:t>Rong</a:t>
            </a:r>
            <a:r>
              <a:rPr lang="en-US" sz="1800" dirty="0" smtClean="0"/>
              <a:t> Wu</a:t>
            </a:r>
            <a:endParaRPr lang="en-US" sz="1800" dirty="0"/>
          </a:p>
        </p:txBody>
      </p:sp>
      <p:sp>
        <p:nvSpPr>
          <p:cNvPr id="31755" name="TextBox 17"/>
          <p:cNvSpPr txBox="1">
            <a:spLocks noChangeArrowheads="1"/>
          </p:cNvSpPr>
          <p:nvPr/>
        </p:nvSpPr>
        <p:spPr bwMode="auto">
          <a:xfrm>
            <a:off x="1516063" y="2479675"/>
            <a:ext cx="1165225"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Andrew</a:t>
            </a:r>
          </a:p>
          <a:p>
            <a:pPr eaLnBrk="1" hangingPunct="1"/>
            <a:r>
              <a:rPr lang="en-US" sz="1800"/>
              <a:t>Fernandes</a:t>
            </a:r>
          </a:p>
          <a:p>
            <a:pPr eaLnBrk="1" hangingPunct="1"/>
            <a:endParaRPr lang="en-US" sz="1800"/>
          </a:p>
          <a:p>
            <a:pPr eaLnBrk="1" hangingPunct="1"/>
            <a:endParaRPr lang="en-US" sz="1800"/>
          </a:p>
          <a:p>
            <a:pPr eaLnBrk="1" hangingPunct="1"/>
            <a:r>
              <a:rPr lang="en-US" sz="1800"/>
              <a:t>Jean</a:t>
            </a:r>
          </a:p>
          <a:p>
            <a:pPr eaLnBrk="1" hangingPunct="1"/>
            <a:r>
              <a:rPr lang="en-US" sz="1800"/>
              <a:t>Macklaim</a:t>
            </a:r>
          </a:p>
        </p:txBody>
      </p:sp>
      <p:sp>
        <p:nvSpPr>
          <p:cNvPr id="31756" name="TextBox 5"/>
          <p:cNvSpPr txBox="1">
            <a:spLocks noChangeArrowheads="1"/>
          </p:cNvSpPr>
          <p:nvPr/>
        </p:nvSpPr>
        <p:spPr bwMode="auto">
          <a:xfrm>
            <a:off x="6480175" y="2479675"/>
            <a:ext cx="2330348"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dirty="0"/>
              <a:t>Vera </a:t>
            </a:r>
            <a:r>
              <a:rPr lang="en-US" sz="1800" dirty="0" err="1"/>
              <a:t>Pawlowsky-Glahn</a:t>
            </a:r>
            <a:endParaRPr lang="en-US" sz="1800" dirty="0"/>
          </a:p>
          <a:p>
            <a:pPr eaLnBrk="1" hangingPunct="1"/>
            <a:r>
              <a:rPr lang="en-US" sz="1800" dirty="0"/>
              <a:t>Juan Jose </a:t>
            </a:r>
            <a:r>
              <a:rPr lang="en-US" sz="1800" dirty="0" err="1" smtClean="0"/>
              <a:t>Egozcue</a:t>
            </a:r>
            <a:endParaRPr lang="en-US" sz="1800" dirty="0" smtClean="0"/>
          </a:p>
          <a:p>
            <a:pPr eaLnBrk="1" hangingPunct="1"/>
            <a:endParaRPr lang="en-US" sz="1800" dirty="0"/>
          </a:p>
          <a:p>
            <a:pPr eaLnBrk="1" hangingPunct="1"/>
            <a:r>
              <a:rPr lang="en-US" sz="1800" dirty="0" smtClean="0"/>
              <a:t>Justin Silverman</a:t>
            </a:r>
          </a:p>
          <a:p>
            <a:pPr eaLnBrk="1" hangingPunct="1"/>
            <a:r>
              <a:rPr lang="en-US" sz="1800" dirty="0"/>
              <a:t> </a:t>
            </a:r>
            <a:r>
              <a:rPr lang="en-US" sz="1800" dirty="0" smtClean="0"/>
              <a:t>    </a:t>
            </a:r>
            <a:r>
              <a:rPr lang="en-US" sz="1800" dirty="0" err="1" smtClean="0"/>
              <a:t>philr</a:t>
            </a:r>
            <a:r>
              <a:rPr lang="en-US" sz="1800" dirty="0" smtClean="0"/>
              <a:t> </a:t>
            </a:r>
          </a:p>
          <a:p>
            <a:pPr eaLnBrk="1" hangingPunct="1"/>
            <a:r>
              <a:rPr lang="en-US" sz="1800" dirty="0" smtClean="0"/>
              <a:t>Tom Quinn</a:t>
            </a:r>
          </a:p>
          <a:p>
            <a:pPr eaLnBrk="1" hangingPunct="1"/>
            <a:r>
              <a:rPr lang="en-US" sz="1800" dirty="0" smtClean="0"/>
              <a:t>     </a:t>
            </a:r>
            <a:r>
              <a:rPr lang="en-US" sz="1800" dirty="0" err="1" smtClean="0"/>
              <a:t>propr</a:t>
            </a:r>
            <a:r>
              <a:rPr lang="en-US" sz="1800" dirty="0" smtClean="0"/>
              <a:t> </a:t>
            </a:r>
          </a:p>
          <a:p>
            <a:pPr eaLnBrk="1" hangingPunct="1"/>
            <a:endParaRPr lang="en-US" sz="1800" dirty="0"/>
          </a:p>
          <a:p>
            <a:pPr eaLnBrk="1" hangingPunct="1"/>
            <a:r>
              <a:rPr lang="en-US" sz="1800" dirty="0" smtClean="0"/>
              <a:t>Rob Finn group (EBI)</a:t>
            </a:r>
          </a:p>
        </p:txBody>
      </p:sp>
      <p:pic>
        <p:nvPicPr>
          <p:cNvPr id="31757" name="Picture 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80988" y="1171575"/>
            <a:ext cx="258921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is-IS" smtClean="0"/>
              <a:t>ISAPP 2019</a:t>
            </a:r>
            <a:endParaRPr lang="en-US"/>
          </a:p>
        </p:txBody>
      </p:sp>
      <p:pic>
        <p:nvPicPr>
          <p:cNvPr id="16" name="Picture 15"/>
          <p:cNvPicPr>
            <a:picLocks noChangeAspect="1"/>
          </p:cNvPicPr>
          <p:nvPr/>
        </p:nvPicPr>
        <p:blipFill>
          <a:blip r:embed="rId11"/>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2985927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a:t>
            </a:r>
            <a:r>
              <a:rPr lang="en-US" dirty="0" err="1" smtClean="0"/>
              <a:t>microbiome</a:t>
            </a:r>
            <a:r>
              <a:rPr lang="en-US" dirty="0" smtClean="0"/>
              <a:t> analysis reproducible?</a:t>
            </a:r>
            <a:endParaRPr lang="en-US" dirty="0"/>
          </a:p>
        </p:txBody>
      </p:sp>
      <p:pic>
        <p:nvPicPr>
          <p:cNvPr id="6" name="Content Placeholder 5"/>
          <p:cNvPicPr>
            <a:picLocks noGrp="1" noChangeAspect="1"/>
          </p:cNvPicPr>
          <p:nvPr>
            <p:ph idx="1"/>
          </p:nvPr>
        </p:nvPicPr>
        <p:blipFill rotWithShape="1">
          <a:blip r:embed="rId3"/>
          <a:srcRect t="-6110" b="30350"/>
          <a:stretch/>
        </p:blipFill>
        <p:spPr>
          <a:xfrm>
            <a:off x="367396" y="2041162"/>
            <a:ext cx="8229600" cy="3507044"/>
          </a:xfrm>
        </p:spPr>
      </p:pic>
      <p:sp>
        <p:nvSpPr>
          <p:cNvPr id="5" name="Footer Placeholder 4"/>
          <p:cNvSpPr>
            <a:spLocks noGrp="1"/>
          </p:cNvSpPr>
          <p:nvPr>
            <p:ph type="ftr" sz="quarter" idx="11"/>
          </p:nvPr>
        </p:nvSpPr>
        <p:spPr/>
        <p:txBody>
          <a:bodyPr/>
          <a:lstStyle/>
          <a:p>
            <a:r>
              <a:rPr lang="is-IS" smtClean="0"/>
              <a:t>ISAPP 2019</a:t>
            </a:r>
            <a:endParaRPr lang="en-US"/>
          </a:p>
        </p:txBody>
      </p:sp>
      <p:sp>
        <p:nvSpPr>
          <p:cNvPr id="7" name="TextBox 6"/>
          <p:cNvSpPr txBox="1"/>
          <p:nvPr/>
        </p:nvSpPr>
        <p:spPr>
          <a:xfrm>
            <a:off x="5439573" y="5521245"/>
            <a:ext cx="3605001" cy="738664"/>
          </a:xfrm>
          <a:prstGeom prst="rect">
            <a:avLst/>
          </a:prstGeom>
          <a:noFill/>
        </p:spPr>
        <p:txBody>
          <a:bodyPr wrap="square" rtlCol="0">
            <a:spAutoFit/>
          </a:bodyPr>
          <a:lstStyle/>
          <a:p>
            <a:r>
              <a:rPr lang="en-US" sz="1400" dirty="0" err="1" smtClean="0">
                <a:solidFill>
                  <a:srgbClr val="7F7F7F"/>
                </a:solidFill>
              </a:rPr>
              <a:t>Engelhaupt</a:t>
            </a:r>
            <a:r>
              <a:rPr lang="en-US" sz="1400" dirty="0" smtClean="0">
                <a:solidFill>
                  <a:srgbClr val="7F7F7F"/>
                </a:solidFill>
              </a:rPr>
              <a:t> </a:t>
            </a:r>
            <a:r>
              <a:rPr lang="en-US" sz="1400" dirty="0" err="1" smtClean="0">
                <a:solidFill>
                  <a:srgbClr val="7F7F7F"/>
                </a:solidFill>
              </a:rPr>
              <a:t>ScienceNews</a:t>
            </a:r>
            <a:r>
              <a:rPr lang="en-US" sz="1400" dirty="0" smtClean="0">
                <a:solidFill>
                  <a:srgbClr val="7F7F7F"/>
                </a:solidFill>
              </a:rPr>
              <a:t> 2014</a:t>
            </a:r>
          </a:p>
          <a:p>
            <a:r>
              <a:rPr lang="en-US" sz="1400" dirty="0">
                <a:solidFill>
                  <a:srgbClr val="7F7F7F"/>
                </a:solidFill>
              </a:rPr>
              <a:t>Here’s the poop on getting your gut </a:t>
            </a:r>
            <a:r>
              <a:rPr lang="en-US" sz="1400" dirty="0" err="1">
                <a:solidFill>
                  <a:srgbClr val="7F7F7F"/>
                </a:solidFill>
              </a:rPr>
              <a:t>microbiome</a:t>
            </a:r>
            <a:r>
              <a:rPr lang="en-US" sz="1400" dirty="0">
                <a:solidFill>
                  <a:srgbClr val="7F7F7F"/>
                </a:solidFill>
              </a:rPr>
              <a:t> analyzed</a:t>
            </a:r>
          </a:p>
        </p:txBody>
      </p:sp>
      <p:pic>
        <p:nvPicPr>
          <p:cNvPr id="9" name="Picture 8"/>
          <p:cNvPicPr>
            <a:picLocks noChangeAspect="1"/>
          </p:cNvPicPr>
          <p:nvPr/>
        </p:nvPicPr>
        <p:blipFill>
          <a:blip r:embed="rId4"/>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402756760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triangle of trust</a:t>
            </a:r>
            <a:endParaRPr lang="en-US" dirty="0"/>
          </a:p>
        </p:txBody>
      </p:sp>
      <p:sp>
        <p:nvSpPr>
          <p:cNvPr id="5" name="Footer Placeholder 4"/>
          <p:cNvSpPr>
            <a:spLocks noGrp="1"/>
          </p:cNvSpPr>
          <p:nvPr>
            <p:ph type="ftr" sz="quarter" idx="11"/>
          </p:nvPr>
        </p:nvSpPr>
        <p:spPr/>
        <p:txBody>
          <a:bodyPr/>
          <a:lstStyle/>
          <a:p>
            <a:r>
              <a:rPr lang="is-IS" smtClean="0"/>
              <a:t>ISAPP 2019</a:t>
            </a:r>
            <a:endParaRPr lang="en-US"/>
          </a:p>
        </p:txBody>
      </p:sp>
      <p:pic>
        <p:nvPicPr>
          <p:cNvPr id="10" name="Content Placeholder 9"/>
          <p:cNvPicPr>
            <a:picLocks noGrp="1" noChangeAspect="1"/>
          </p:cNvPicPr>
          <p:nvPr>
            <p:ph idx="1"/>
          </p:nvPr>
        </p:nvPicPr>
        <p:blipFill rotWithShape="1">
          <a:blip r:embed="rId3"/>
          <a:srcRect l="234" r="769"/>
          <a:stretch/>
        </p:blipFill>
        <p:spPr>
          <a:xfrm>
            <a:off x="457201" y="1030456"/>
            <a:ext cx="3129776" cy="2825004"/>
          </a:xfrm>
        </p:spPr>
      </p:pic>
      <p:pic>
        <p:nvPicPr>
          <p:cNvPr id="15" name="Picture 14"/>
          <p:cNvPicPr>
            <a:picLocks noChangeAspect="1"/>
          </p:cNvPicPr>
          <p:nvPr/>
        </p:nvPicPr>
        <p:blipFill>
          <a:blip r:embed="rId4"/>
          <a:stretch>
            <a:fillRect/>
          </a:stretch>
        </p:blipFill>
        <p:spPr>
          <a:xfrm>
            <a:off x="3901068" y="3528123"/>
            <a:ext cx="4237463" cy="1878227"/>
          </a:xfrm>
          <a:prstGeom prst="rect">
            <a:avLst/>
          </a:prstGeom>
        </p:spPr>
      </p:pic>
      <p:pic>
        <p:nvPicPr>
          <p:cNvPr id="7" name="Picture 6"/>
          <p:cNvPicPr>
            <a:picLocks noChangeAspect="1"/>
          </p:cNvPicPr>
          <p:nvPr/>
        </p:nvPicPr>
        <p:blipFill>
          <a:blip r:embed="rId5"/>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43168035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Nobody sees the whole elephant</a:t>
            </a:r>
            <a:endParaRPr lang="en-US" dirty="0"/>
          </a:p>
        </p:txBody>
      </p:sp>
      <p:sp>
        <p:nvSpPr>
          <p:cNvPr id="5" name="Footer Placeholder 4"/>
          <p:cNvSpPr>
            <a:spLocks noGrp="1"/>
          </p:cNvSpPr>
          <p:nvPr>
            <p:ph type="ftr" sz="quarter" idx="11"/>
          </p:nvPr>
        </p:nvSpPr>
        <p:spPr/>
        <p:txBody>
          <a:bodyPr/>
          <a:lstStyle/>
          <a:p>
            <a:r>
              <a:rPr lang="is-IS" smtClean="0"/>
              <a:t>ISAPP 2019</a:t>
            </a:r>
            <a:endParaRPr lang="en-US"/>
          </a:p>
        </p:txBody>
      </p:sp>
      <p:pic>
        <p:nvPicPr>
          <p:cNvPr id="10" name="Content Placeholder 9"/>
          <p:cNvPicPr>
            <a:picLocks noGrp="1" noChangeAspect="1"/>
          </p:cNvPicPr>
          <p:nvPr>
            <p:ph idx="1"/>
          </p:nvPr>
        </p:nvPicPr>
        <p:blipFill rotWithShape="1">
          <a:blip r:embed="rId3"/>
          <a:srcRect l="234" r="769"/>
          <a:stretch/>
        </p:blipFill>
        <p:spPr>
          <a:xfrm>
            <a:off x="457201" y="1030456"/>
            <a:ext cx="3129776" cy="2825004"/>
          </a:xfrm>
        </p:spPr>
      </p:pic>
      <p:pic>
        <p:nvPicPr>
          <p:cNvPr id="3" name="Picture 2"/>
          <p:cNvPicPr>
            <a:picLocks noChangeAspect="1"/>
          </p:cNvPicPr>
          <p:nvPr/>
        </p:nvPicPr>
        <p:blipFill>
          <a:blip r:embed="rId4"/>
          <a:stretch>
            <a:fillRect/>
          </a:stretch>
        </p:blipFill>
        <p:spPr>
          <a:xfrm>
            <a:off x="4337260" y="3213100"/>
            <a:ext cx="4594247" cy="3012998"/>
          </a:xfrm>
          <a:prstGeom prst="rect">
            <a:avLst/>
          </a:prstGeom>
        </p:spPr>
      </p:pic>
      <p:pic>
        <p:nvPicPr>
          <p:cNvPr id="7" name="Picture 6"/>
          <p:cNvPicPr>
            <a:picLocks noChangeAspect="1"/>
          </p:cNvPicPr>
          <p:nvPr/>
        </p:nvPicPr>
        <p:blipFill>
          <a:blip r:embed="rId5"/>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189707116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Wet lab researcher degrees of freedom</a:t>
            </a:r>
          </a:p>
        </p:txBody>
      </p:sp>
      <p:sp>
        <p:nvSpPr>
          <p:cNvPr id="5" name="Footer Placeholder 4"/>
          <p:cNvSpPr>
            <a:spLocks noGrp="1"/>
          </p:cNvSpPr>
          <p:nvPr>
            <p:ph type="ftr" sz="quarter" idx="11"/>
          </p:nvPr>
        </p:nvSpPr>
        <p:spPr/>
        <p:txBody>
          <a:bodyPr/>
          <a:lstStyle/>
          <a:p>
            <a:r>
              <a:rPr lang="is-IS" smtClean="0"/>
              <a:t>ISAPP 2019</a:t>
            </a:r>
            <a:endParaRPr lang="en-US"/>
          </a:p>
        </p:txBody>
      </p:sp>
      <p:sp>
        <p:nvSpPr>
          <p:cNvPr id="3" name="Rectangle 2"/>
          <p:cNvSpPr/>
          <p:nvPr/>
        </p:nvSpPr>
        <p:spPr>
          <a:xfrm>
            <a:off x="457200" y="1169731"/>
            <a:ext cx="7528325" cy="923330"/>
          </a:xfrm>
          <a:prstGeom prst="rect">
            <a:avLst/>
          </a:prstGeom>
        </p:spPr>
        <p:txBody>
          <a:bodyPr wrap="square">
            <a:spAutoFit/>
          </a:bodyPr>
          <a:lstStyle/>
          <a:p>
            <a:endParaRPr lang="en-US" dirty="0">
              <a:solidFill>
                <a:srgbClr val="7F7F7F"/>
              </a:solidFill>
            </a:endParaRPr>
          </a:p>
          <a:p>
            <a:r>
              <a:rPr lang="en-US" dirty="0" smtClean="0">
                <a:solidFill>
                  <a:srgbClr val="000000"/>
                </a:solidFill>
              </a:rPr>
              <a:t>RDF are nearly infinite in the design</a:t>
            </a:r>
          </a:p>
          <a:p>
            <a:endParaRPr lang="en-US" dirty="0">
              <a:solidFill>
                <a:srgbClr val="000000"/>
              </a:solidFill>
            </a:endParaRPr>
          </a:p>
        </p:txBody>
      </p:sp>
      <p:pic>
        <p:nvPicPr>
          <p:cNvPr id="16" name="Content Placeholder 15"/>
          <p:cNvPicPr>
            <a:picLocks noGrp="1" noChangeAspect="1"/>
          </p:cNvPicPr>
          <p:nvPr>
            <p:ph idx="1"/>
          </p:nvPr>
        </p:nvPicPr>
        <p:blipFill>
          <a:blip r:embed="rId3"/>
          <a:srcRect t="-36095" b="-36095"/>
          <a:stretch>
            <a:fillRect/>
          </a:stretch>
        </p:blipFill>
        <p:spPr>
          <a:xfrm>
            <a:off x="457200" y="1417638"/>
            <a:ext cx="8229600" cy="5194830"/>
          </a:xfrm>
        </p:spPr>
      </p:pic>
      <p:pic>
        <p:nvPicPr>
          <p:cNvPr id="7" name="Picture 6"/>
          <p:cNvPicPr>
            <a:picLocks noChangeAspect="1"/>
          </p:cNvPicPr>
          <p:nvPr/>
        </p:nvPicPr>
        <p:blipFill>
          <a:blip r:embed="rId4"/>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46115779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Bioinformatic</a:t>
            </a:r>
            <a:r>
              <a:rPr lang="en-US" dirty="0" smtClean="0"/>
              <a:t> researcher degrees </a:t>
            </a:r>
            <a:r>
              <a:rPr lang="en-US" dirty="0"/>
              <a:t>of freedom</a:t>
            </a:r>
          </a:p>
        </p:txBody>
      </p:sp>
      <p:sp>
        <p:nvSpPr>
          <p:cNvPr id="5" name="Footer Placeholder 4"/>
          <p:cNvSpPr>
            <a:spLocks noGrp="1"/>
          </p:cNvSpPr>
          <p:nvPr>
            <p:ph type="ftr" sz="quarter" idx="11"/>
          </p:nvPr>
        </p:nvSpPr>
        <p:spPr/>
        <p:txBody>
          <a:bodyPr/>
          <a:lstStyle/>
          <a:p>
            <a:r>
              <a:rPr lang="is-IS" smtClean="0"/>
              <a:t>ISAPP 2019</a:t>
            </a:r>
            <a:endParaRPr lang="en-US"/>
          </a:p>
        </p:txBody>
      </p:sp>
      <p:pic>
        <p:nvPicPr>
          <p:cNvPr id="8" name="Content Placeholder 7"/>
          <p:cNvPicPr>
            <a:picLocks noGrp="1" noChangeAspect="1"/>
          </p:cNvPicPr>
          <p:nvPr>
            <p:ph idx="1"/>
          </p:nvPr>
        </p:nvPicPr>
        <p:blipFill>
          <a:blip r:embed="rId3"/>
          <a:srcRect t="-7682" b="-7682"/>
          <a:stretch>
            <a:fillRect/>
          </a:stretch>
        </p:blipFill>
        <p:spPr/>
      </p:pic>
      <p:pic>
        <p:nvPicPr>
          <p:cNvPr id="6" name="Picture 5"/>
          <p:cNvPicPr>
            <a:picLocks noChangeAspect="1"/>
          </p:cNvPicPr>
          <p:nvPr/>
        </p:nvPicPr>
        <p:blipFill>
          <a:blip r:embed="rId4"/>
          <a:stretch>
            <a:fillRect/>
          </a:stretch>
        </p:blipFill>
        <p:spPr>
          <a:xfrm>
            <a:off x="8713902" y="1417638"/>
            <a:ext cx="244808" cy="1231458"/>
          </a:xfrm>
          <a:prstGeom prst="rect">
            <a:avLst/>
          </a:prstGeom>
        </p:spPr>
      </p:pic>
    </p:spTree>
    <p:extLst>
      <p:ext uri="{BB962C8B-B14F-4D97-AF65-F5344CB8AC3E}">
        <p14:creationId xmlns:p14="http://schemas.microsoft.com/office/powerpoint/2010/main" val="328991564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26712</TotalTime>
  <Words>2658</Words>
  <Application>Microsoft Macintosh PowerPoint</Application>
  <PresentationFormat>On-screen Show (4:3)</PresentationFormat>
  <Paragraphs>417</Paragraphs>
  <Slides>42</Slides>
  <Notes>16</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Office Theme</vt:lpstr>
      <vt:lpstr>Understanding microbiome experiments: a critical assessment of methods and data analysis</vt:lpstr>
      <vt:lpstr>The microbiome</vt:lpstr>
      <vt:lpstr>Major issues </vt:lpstr>
      <vt:lpstr>Some solutions</vt:lpstr>
      <vt:lpstr>Is microbiome analysis reproducible?</vt:lpstr>
      <vt:lpstr>The triangle of trust</vt:lpstr>
      <vt:lpstr>Nobody sees the whole elephant</vt:lpstr>
      <vt:lpstr>Wet lab researcher degrees of freedom</vt:lpstr>
      <vt:lpstr>Bioinformatic researcher degrees of freedom</vt:lpstr>
      <vt:lpstr>We have a problem</vt:lpstr>
      <vt:lpstr>Partial solution: functional but not microbial redundancy</vt:lpstr>
      <vt:lpstr>Getting to mechanism in the “meta-organism”</vt:lpstr>
      <vt:lpstr>The sequencing meat grinder</vt:lpstr>
      <vt:lpstr>Sequencing is random sampling - polling</vt:lpstr>
      <vt:lpstr>We need multiple polls to approximate truth</vt:lpstr>
      <vt:lpstr>Random data as counts</vt:lpstr>
      <vt:lpstr>Same random data after sequencing</vt:lpstr>
      <vt:lpstr>Normalization is no help at all</vt:lpstr>
      <vt:lpstr>We have CoDa</vt:lpstr>
      <vt:lpstr>Example using Bacterial vaginosis </vt:lpstr>
      <vt:lpstr>The importance of an analysis plan: reduce RDF</vt:lpstr>
      <vt:lpstr>The CoDa approach</vt:lpstr>
      <vt:lpstr>Example sample set by 16S rRNA gene sequencing</vt:lpstr>
      <vt:lpstr>Metatranscriptomics (ie. meta-RNAseq)</vt:lpstr>
      <vt:lpstr>Part 1: Abundance != function</vt:lpstr>
      <vt:lpstr>Part 1: Reference sequence pangenomes</vt:lpstr>
      <vt:lpstr>Part 1: Reference sequence pangenomes</vt:lpstr>
      <vt:lpstr>Part 1: Reference sequence</vt:lpstr>
      <vt:lpstr>Part 1: Summary </vt:lpstr>
      <vt:lpstr>Part 2: Function</vt:lpstr>
      <vt:lpstr>Part 2: The importance of sample collection and handling </vt:lpstr>
      <vt:lpstr>Part 2: Function - platform</vt:lpstr>
      <vt:lpstr>Part 2: Function - samples</vt:lpstr>
      <vt:lpstr>Part 2: Core functions assumed invariant</vt:lpstr>
      <vt:lpstr>Part 2: Function groups</vt:lpstr>
      <vt:lpstr>Merging metabolome, microbiome, metatranscriptome</vt:lpstr>
      <vt:lpstr>Part 2: Summary</vt:lpstr>
      <vt:lpstr>Summary: Sources of variability (MBQC)</vt:lpstr>
      <vt:lpstr>Summary: Can microbiome analysis be made reproducible?</vt:lpstr>
      <vt:lpstr>We must try harder to see the whole elephant</vt:lpstr>
      <vt:lpstr>Available CoDa tools</vt:lpstr>
      <vt:lpstr>Acknowledgments</vt:lpstr>
    </vt:vector>
  </TitlesOfParts>
  <Company>UWO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Insights into the metatranscriptome and metabolome of the vaginal microbiome</dc:title>
  <dc:creator>Greg Gloor</dc:creator>
  <cp:lastModifiedBy>Greg Gloor</cp:lastModifiedBy>
  <cp:revision>461</cp:revision>
  <dcterms:created xsi:type="dcterms:W3CDTF">2016-05-10T15:50:17Z</dcterms:created>
  <dcterms:modified xsi:type="dcterms:W3CDTF">2019-02-19T14:59:20Z</dcterms:modified>
</cp:coreProperties>
</file>